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41"/>
    <a:srgbClr val="E3004A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91" autoAdjust="0"/>
    <p:restoredTop sz="97727" autoAdjust="0"/>
  </p:normalViewPr>
  <p:slideViewPr>
    <p:cSldViewPr snapToGrid="0">
      <p:cViewPr varScale="1">
        <p:scale>
          <a:sx n="105" d="100"/>
          <a:sy n="105" d="100"/>
        </p:scale>
        <p:origin x="85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C66D3-2665-4000-8510-2153CE22B6FC}" type="datetimeFigureOut">
              <a:rPr lang="fr-FR" smtClean="0"/>
              <a:t>06/11/2018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27509-38DD-4AB8-94C5-2912166FAF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885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C27509-38DD-4AB8-94C5-2912166FAF9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547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79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7354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72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17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2" y="1709739"/>
            <a:ext cx="10515600" cy="28527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04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599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9" y="365126"/>
            <a:ext cx="10515600" cy="1325564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91" y="1681164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2" y="1681164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75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483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073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9" y="987427"/>
            <a:ext cx="6172201" cy="4873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88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9" y="987427"/>
            <a:ext cx="6172201" cy="48736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93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2" y="365126"/>
            <a:ext cx="10515600" cy="1325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199" y="6356353"/>
            <a:ext cx="27432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68F48-2BB0-4C35-8B34-4D6F5696722E}" type="datetimeFigureOut">
              <a:rPr lang="fr-FR" smtClean="0"/>
              <a:pPr/>
              <a:t>06/11/2018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D5C5E-0D9B-405F-8CF4-59C00B10BE7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48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fqp-mipy.org/" TargetMode="External"/><Relationship Id="rId11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jpeg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516" y="0"/>
            <a:ext cx="2194560" cy="6858000"/>
          </a:xfrm>
          <a:prstGeom prst="rect">
            <a:avLst/>
          </a:prstGeom>
          <a:solidFill>
            <a:srgbClr val="E300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r"/>
            <a:endParaRPr lang="fr-FR" altLang="fr-FR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97804" y="237782"/>
            <a:ext cx="67314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000" b="1" cap="none" spc="0" dirty="0">
                <a:ln w="0"/>
                <a:solidFill>
                  <a:schemeClr val="accent5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 Club Qualité &amp; Performance</a:t>
            </a:r>
          </a:p>
        </p:txBody>
      </p:sp>
      <p:sp>
        <p:nvSpPr>
          <p:cNvPr id="11" name="Forme libre 10"/>
          <p:cNvSpPr/>
          <p:nvPr/>
        </p:nvSpPr>
        <p:spPr>
          <a:xfrm>
            <a:off x="2066288" y="1132651"/>
            <a:ext cx="5735781" cy="317500"/>
          </a:xfrm>
          <a:custGeom>
            <a:avLst/>
            <a:gdLst>
              <a:gd name="connsiteX0" fmla="*/ 0 w 8064500"/>
              <a:gd name="connsiteY0" fmla="*/ 863600 h 889000"/>
              <a:gd name="connsiteX1" fmla="*/ 0 w 8064500"/>
              <a:gd name="connsiteY1" fmla="*/ 12700 h 889000"/>
              <a:gd name="connsiteX2" fmla="*/ 8064500 w 8064500"/>
              <a:gd name="connsiteY2" fmla="*/ 0 h 889000"/>
              <a:gd name="connsiteX3" fmla="*/ 7124700 w 8064500"/>
              <a:gd name="connsiteY3" fmla="*/ 889000 h 889000"/>
              <a:gd name="connsiteX4" fmla="*/ 0 w 8064500"/>
              <a:gd name="connsiteY4" fmla="*/ 86360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500" h="889000">
                <a:moveTo>
                  <a:pt x="0" y="863600"/>
                </a:moveTo>
                <a:lnTo>
                  <a:pt x="0" y="12700"/>
                </a:lnTo>
                <a:lnTo>
                  <a:pt x="8064500" y="0"/>
                </a:lnTo>
                <a:lnTo>
                  <a:pt x="7124700" y="889000"/>
                </a:lnTo>
                <a:lnTo>
                  <a:pt x="0" y="863600"/>
                </a:lnTo>
                <a:close/>
              </a:path>
            </a:pathLst>
          </a:custGeom>
          <a:solidFill>
            <a:srgbClr val="E300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D:\Users\ST02691\AppData\Local\Microsoft\Windows\Temporary Internet Files\Content.IE5\MFLKZSYS\creer-reprendre-entreprise-etats-unis-featured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6"/>
          <a:stretch/>
        </p:blipFill>
        <p:spPr bwMode="auto">
          <a:xfrm>
            <a:off x="2196934" y="1508688"/>
            <a:ext cx="1763143" cy="1169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3681331" y="1508688"/>
            <a:ext cx="399098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5425" indent="-225425" algn="just">
              <a:buFont typeface="Wingdings 2" pitchFamily="18" charset="2"/>
              <a:buChar char="R"/>
            </a:pPr>
            <a:r>
              <a:rPr lang="fr-FR" sz="1400" dirty="0"/>
              <a:t>Le club est </a:t>
            </a:r>
            <a:r>
              <a:rPr lang="fr-FR" sz="1400" b="1" dirty="0"/>
              <a:t>ouvert à tous </a:t>
            </a:r>
            <a:r>
              <a:rPr lang="fr-FR" sz="1400" dirty="0"/>
              <a:t>: que vous soyez une TPE, PME ou Grande entreprise. </a:t>
            </a:r>
          </a:p>
          <a:p>
            <a:pPr marL="225425" indent="-225425" algn="just">
              <a:buFont typeface="Wingdings 2" pitchFamily="18" charset="2"/>
              <a:buChar char="R"/>
            </a:pPr>
            <a:r>
              <a:rPr lang="fr-FR" sz="1400" dirty="0"/>
              <a:t>Toutes les personnes souhaitant </a:t>
            </a:r>
            <a:r>
              <a:rPr lang="fr-FR" sz="1400" b="1" dirty="0"/>
              <a:t>rendre</a:t>
            </a:r>
            <a:r>
              <a:rPr lang="fr-FR" sz="1400" dirty="0"/>
              <a:t> leur entreprise </a:t>
            </a:r>
            <a:r>
              <a:rPr lang="fr-FR" sz="1400" b="1" dirty="0"/>
              <a:t>plus performante </a:t>
            </a:r>
            <a:r>
              <a:rPr lang="fr-FR" sz="1400" dirty="0"/>
              <a:t>en s’appuyant sur le </a:t>
            </a:r>
            <a:r>
              <a:rPr lang="fr-FR" sz="1400" b="1" dirty="0"/>
              <a:t>levier de la Qualité</a:t>
            </a:r>
            <a:r>
              <a:rPr lang="fr-FR" sz="1400" dirty="0"/>
              <a:t>.</a:t>
            </a:r>
          </a:p>
        </p:txBody>
      </p:sp>
      <p:sp>
        <p:nvSpPr>
          <p:cNvPr id="13" name="Forme libre 12"/>
          <p:cNvSpPr/>
          <p:nvPr/>
        </p:nvSpPr>
        <p:spPr>
          <a:xfrm rot="10800000">
            <a:off x="5493198" y="2675764"/>
            <a:ext cx="6477118" cy="317500"/>
          </a:xfrm>
          <a:custGeom>
            <a:avLst/>
            <a:gdLst>
              <a:gd name="connsiteX0" fmla="*/ 0 w 8064500"/>
              <a:gd name="connsiteY0" fmla="*/ 863600 h 889000"/>
              <a:gd name="connsiteX1" fmla="*/ 0 w 8064500"/>
              <a:gd name="connsiteY1" fmla="*/ 12700 h 889000"/>
              <a:gd name="connsiteX2" fmla="*/ 8064500 w 8064500"/>
              <a:gd name="connsiteY2" fmla="*/ 0 h 889000"/>
              <a:gd name="connsiteX3" fmla="*/ 7124700 w 8064500"/>
              <a:gd name="connsiteY3" fmla="*/ 889000 h 889000"/>
              <a:gd name="connsiteX4" fmla="*/ 0 w 8064500"/>
              <a:gd name="connsiteY4" fmla="*/ 86360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500" h="889000">
                <a:moveTo>
                  <a:pt x="0" y="863600"/>
                </a:moveTo>
                <a:lnTo>
                  <a:pt x="0" y="12700"/>
                </a:lnTo>
                <a:lnTo>
                  <a:pt x="8064500" y="0"/>
                </a:lnTo>
                <a:lnTo>
                  <a:pt x="7124700" y="889000"/>
                </a:lnTo>
                <a:lnTo>
                  <a:pt x="0" y="863600"/>
                </a:lnTo>
                <a:close/>
              </a:path>
            </a:pathLst>
          </a:custGeom>
          <a:solidFill>
            <a:srgbClr val="E300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endParaRPr lang="fr-F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73163" y="1091346"/>
            <a:ext cx="2417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club, pour qui ? 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6214308" y="2634459"/>
            <a:ext cx="24179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club, pour quoi ? 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8087937" y="3024243"/>
            <a:ext cx="38823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fr-FR" sz="1400" b="1" dirty="0" err="1"/>
              <a:t>Benchmarker</a:t>
            </a:r>
            <a:r>
              <a:rPr lang="fr-FR" sz="1400" b="1" dirty="0"/>
              <a:t>, </a:t>
            </a:r>
            <a:r>
              <a:rPr lang="fr-FR" sz="1400" dirty="0"/>
              <a:t>discuter, </a:t>
            </a:r>
            <a:r>
              <a:rPr lang="fr-FR" sz="1400" b="1" dirty="0"/>
              <a:t>échanger</a:t>
            </a:r>
            <a:r>
              <a:rPr lang="fr-FR" sz="1400" dirty="0"/>
              <a:t>, débattre, s’améliorer, </a:t>
            </a:r>
            <a:r>
              <a:rPr lang="fr-FR" sz="1400" b="1" dirty="0"/>
              <a:t>se remettre en question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r-FR" sz="1400" dirty="0"/>
              <a:t>Le club agit comme facilitateur pour vous </a:t>
            </a:r>
            <a:r>
              <a:rPr lang="fr-FR" sz="1400" b="1" dirty="0"/>
              <a:t>permettre d’échanger vos bonnes pratiques</a:t>
            </a:r>
            <a:r>
              <a:rPr lang="fr-FR" sz="1400" dirty="0"/>
              <a:t>, vos problématiques, </a:t>
            </a:r>
            <a:r>
              <a:rPr lang="fr-FR" sz="1400" b="1" dirty="0"/>
              <a:t>trouver ensemble des solutions</a:t>
            </a:r>
            <a:r>
              <a:rPr lang="fr-FR" sz="1400" dirty="0"/>
              <a:t>. Et tout cela, en étant </a:t>
            </a:r>
            <a:r>
              <a:rPr lang="fr-FR" sz="1400" b="1" dirty="0"/>
              <a:t>accompagné</a:t>
            </a:r>
            <a:r>
              <a:rPr lang="fr-FR" sz="1400" dirty="0"/>
              <a:t> par des </a:t>
            </a:r>
            <a:r>
              <a:rPr lang="fr-FR" sz="1400" b="1" dirty="0"/>
              <a:t>membres experts</a:t>
            </a:r>
            <a:r>
              <a:rPr lang="fr-FR" sz="1400" dirty="0"/>
              <a:t> de l’AFQP Occitanie.</a:t>
            </a:r>
          </a:p>
          <a:p>
            <a:pPr marL="285750" indent="-285750" algn="just">
              <a:buFont typeface="Wingdings" pitchFamily="2" charset="2"/>
              <a:buChar char="v"/>
            </a:pPr>
            <a:r>
              <a:rPr lang="fr-FR" sz="1400" dirty="0"/>
              <a:t>Le Club c’est </a:t>
            </a:r>
            <a:r>
              <a:rPr lang="fr-FR" sz="1400" b="1" dirty="0"/>
              <a:t>progresser ensemble</a:t>
            </a:r>
          </a:p>
        </p:txBody>
      </p:sp>
      <p:pic>
        <p:nvPicPr>
          <p:cNvPr id="1027" name="Picture 3" descr="D:\Users\ST02691\AppData\Local\Microsoft\Windows\Temporary Internet Files\Content.IE5\0IZA6XOX\blog-commenting[1]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59" b="17883"/>
          <a:stretch/>
        </p:blipFill>
        <p:spPr bwMode="auto">
          <a:xfrm>
            <a:off x="5493198" y="3111313"/>
            <a:ext cx="2594739" cy="142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Users\ST02691\AppData\Local\Microsoft\Windows\Temporary Internet Files\Content.IE5\U8XQ9JFU\info-147927_640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42" y="5468533"/>
            <a:ext cx="337110" cy="337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ZoneTexte 19"/>
          <p:cNvSpPr txBox="1"/>
          <p:nvPr/>
        </p:nvSpPr>
        <p:spPr>
          <a:xfrm>
            <a:off x="78042" y="5812197"/>
            <a:ext cx="209512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altLang="fr-FR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AFQP Occitanie</a:t>
            </a:r>
          </a:p>
          <a:p>
            <a:pPr lvl="0"/>
            <a:r>
              <a:rPr lang="fr-FR" altLang="fr-FR" sz="12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07 82 19 94 02</a:t>
            </a:r>
          </a:p>
          <a:p>
            <a:pPr lvl="0"/>
            <a:r>
              <a:rPr lang="fr-FR" altLang="fr-FR" sz="1200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contact@afqp-mipy.org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15152" y="5479822"/>
            <a:ext cx="17580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altLang="fr-FR" sz="14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Nous  contacter :</a:t>
            </a:r>
            <a:endParaRPr lang="fr-FR" altLang="fr-FR" sz="1200" b="1" dirty="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630" y="1157300"/>
            <a:ext cx="2154533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1400" b="1" dirty="0">
                <a:solidFill>
                  <a:schemeClr val="bg1"/>
                </a:solidFill>
              </a:rPr>
              <a:t>VENEZ PARTICIPER À NOS PROCHAINES SESSIONS</a:t>
            </a:r>
          </a:p>
          <a:p>
            <a:pPr lvl="0" algn="ctr"/>
            <a:endParaRPr lang="fr-FR" sz="1400" i="1" dirty="0">
              <a:solidFill>
                <a:schemeClr val="bg1"/>
              </a:solidFill>
            </a:endParaRPr>
          </a:p>
          <a:p>
            <a:pPr lvl="0" algn="ctr"/>
            <a:r>
              <a:rPr lang="fr-FR" sz="1400" i="1" dirty="0">
                <a:solidFill>
                  <a:schemeClr val="bg1"/>
                </a:solidFill>
              </a:rPr>
              <a:t>Inscription sur le site de l’AFQP Occitanie</a:t>
            </a:r>
            <a:endParaRPr lang="fr-FR" sz="1200" i="1" dirty="0">
              <a:solidFill>
                <a:schemeClr val="bg1"/>
              </a:solidFill>
            </a:endParaRPr>
          </a:p>
          <a:p>
            <a:pPr lvl="0" algn="ctr"/>
            <a:r>
              <a:rPr lang="fr-FR" sz="1200" dirty="0">
                <a:solidFill>
                  <a:schemeClr val="bg1"/>
                </a:solidFill>
                <a:hlinkClick r:id="rId6"/>
              </a:rPr>
              <a:t>http://www.afqp-mipy.org</a:t>
            </a:r>
            <a:r>
              <a:rPr lang="fr-FR" sz="12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4" name="Forme libre 23"/>
          <p:cNvSpPr/>
          <p:nvPr/>
        </p:nvSpPr>
        <p:spPr>
          <a:xfrm>
            <a:off x="2066288" y="4649964"/>
            <a:ext cx="6021649" cy="317500"/>
          </a:xfrm>
          <a:custGeom>
            <a:avLst/>
            <a:gdLst>
              <a:gd name="connsiteX0" fmla="*/ 0 w 8064500"/>
              <a:gd name="connsiteY0" fmla="*/ 863600 h 889000"/>
              <a:gd name="connsiteX1" fmla="*/ 0 w 8064500"/>
              <a:gd name="connsiteY1" fmla="*/ 12700 h 889000"/>
              <a:gd name="connsiteX2" fmla="*/ 8064500 w 8064500"/>
              <a:gd name="connsiteY2" fmla="*/ 0 h 889000"/>
              <a:gd name="connsiteX3" fmla="*/ 7124700 w 8064500"/>
              <a:gd name="connsiteY3" fmla="*/ 889000 h 889000"/>
              <a:gd name="connsiteX4" fmla="*/ 0 w 8064500"/>
              <a:gd name="connsiteY4" fmla="*/ 86360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500" h="889000">
                <a:moveTo>
                  <a:pt x="0" y="863600"/>
                </a:moveTo>
                <a:lnTo>
                  <a:pt x="0" y="12700"/>
                </a:lnTo>
                <a:lnTo>
                  <a:pt x="8064500" y="0"/>
                </a:lnTo>
                <a:lnTo>
                  <a:pt x="7124700" y="889000"/>
                </a:lnTo>
                <a:lnTo>
                  <a:pt x="0" y="863600"/>
                </a:lnTo>
                <a:close/>
              </a:path>
            </a:pathLst>
          </a:custGeom>
          <a:solidFill>
            <a:srgbClr val="E300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44000" tIns="0" rIns="0" bIns="0" rtlCol="0" anchor="ctr"/>
          <a:lstStyle/>
          <a:p>
            <a:r>
              <a:rPr lang="fr-FR" sz="2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club, quelques sujets abordés en 2017 et 2018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2196933" y="4976989"/>
            <a:ext cx="42133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algn="just">
              <a:buSzPct val="100000"/>
            </a:pPr>
            <a:r>
              <a:rPr lang="fr-FR" sz="1400" b="1" dirty="0">
                <a:solidFill>
                  <a:srgbClr val="FF0041"/>
                </a:solidFill>
              </a:rPr>
              <a:t>Maitrise des Risques et des Opportunités : comment mettre en œuvre une démarche simple et efficace au sein de l’entreprise</a:t>
            </a:r>
          </a:p>
          <a:p>
            <a:pPr marL="285750" indent="-285750" algn="just">
              <a:buSzPct val="100000"/>
              <a:buFont typeface="Wingdings" pitchFamily="2" charset="2"/>
              <a:buChar char=""/>
            </a:pPr>
            <a:r>
              <a:rPr lang="fr-FR" sz="1400" i="1" dirty="0"/>
              <a:t>6 ateliers d’approfondissement et d’identification de solutions adaptées au contexte des entreprises</a:t>
            </a:r>
          </a:p>
          <a:p>
            <a:pPr marL="285750" indent="-285750" algn="just">
              <a:buSzPct val="100000"/>
              <a:buFont typeface="Wingdings" pitchFamily="2" charset="2"/>
              <a:buChar char=""/>
            </a:pPr>
            <a:r>
              <a:rPr lang="fr-FR" sz="1400" i="1" dirty="0"/>
              <a:t>Diffusion de supports aux participants</a:t>
            </a:r>
          </a:p>
          <a:p>
            <a:pPr marL="285750" indent="-285750" algn="just">
              <a:buSzPct val="100000"/>
              <a:buFont typeface="Wingdings" pitchFamily="2" charset="2"/>
              <a:buChar char=""/>
            </a:pPr>
            <a:r>
              <a:rPr lang="fr-FR" sz="1400" i="1" dirty="0"/>
              <a:t>Une synthèse des travaux présentée lors d’une conférence 5à7 ouverte à tous le 9 septembre 2018</a:t>
            </a:r>
          </a:p>
        </p:txBody>
      </p:sp>
      <p:grpSp>
        <p:nvGrpSpPr>
          <p:cNvPr id="23" name="Groupe 22"/>
          <p:cNvGrpSpPr/>
          <p:nvPr/>
        </p:nvGrpSpPr>
        <p:grpSpPr>
          <a:xfrm>
            <a:off x="-30904" y="2671633"/>
            <a:ext cx="3019857" cy="2714904"/>
            <a:chOff x="-49954" y="2614483"/>
            <a:chExt cx="3019857" cy="2714904"/>
          </a:xfrm>
        </p:grpSpPr>
        <p:pic>
          <p:nvPicPr>
            <p:cNvPr id="1029" name="Picture 5" descr="D:\Users\ST02691\AppData\Local\Microsoft\Windows\Temporary Internet Files\Content.IE5\YBUK2CY1\agenda_2-2[1].jp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3456" b="100000" l="0" r="3753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2020"/>
            <a:stretch/>
          </p:blipFill>
          <p:spPr bwMode="auto">
            <a:xfrm>
              <a:off x="-49954" y="2614483"/>
              <a:ext cx="3019857" cy="27149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" name="ZoneTexte 21"/>
            <p:cNvSpPr txBox="1"/>
            <p:nvPr/>
          </p:nvSpPr>
          <p:spPr>
            <a:xfrm rot="20092890">
              <a:off x="593219" y="3461932"/>
              <a:ext cx="176557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E3004A"/>
                  </a:solidFill>
                </a:rPr>
                <a:t>1 atelier mensuel de 2 h, de 17h30 à 19h30</a:t>
              </a:r>
            </a:p>
            <a:p>
              <a:pPr algn="ctr"/>
              <a:r>
                <a:rPr lang="fr-FR" sz="1400" dirty="0">
                  <a:solidFill>
                    <a:srgbClr val="E3004A"/>
                  </a:solidFill>
                </a:rPr>
                <a:t>Dates sur le site de l’AFQP</a:t>
              </a:r>
            </a:p>
          </p:txBody>
        </p:sp>
      </p:grpSp>
      <p:pic>
        <p:nvPicPr>
          <p:cNvPr id="3" name="Image 2">
            <a:extLst>
              <a:ext uri="{FF2B5EF4-FFF2-40B4-BE49-F238E27FC236}">
                <a16:creationId xmlns:a16="http://schemas.microsoft.com/office/drawing/2014/main" id="{65B0ABCE-098E-4F66-BCCF-034E0EE263A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940" y="1132651"/>
            <a:ext cx="3589376" cy="1215212"/>
          </a:xfrm>
          <a:prstGeom prst="rect">
            <a:avLst/>
          </a:prstGeom>
        </p:spPr>
      </p:pic>
      <p:sp>
        <p:nvSpPr>
          <p:cNvPr id="27" name="ZoneTexte 26">
            <a:extLst>
              <a:ext uri="{FF2B5EF4-FFF2-40B4-BE49-F238E27FC236}">
                <a16:creationId xmlns:a16="http://schemas.microsoft.com/office/drawing/2014/main" id="{1656301D-BDA9-4F79-91BB-59EDA85E0087}"/>
              </a:ext>
            </a:extLst>
          </p:cNvPr>
          <p:cNvSpPr txBox="1"/>
          <p:nvPr/>
        </p:nvSpPr>
        <p:spPr>
          <a:xfrm>
            <a:off x="6858000" y="4976989"/>
            <a:ext cx="51123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SzPct val="100000"/>
            </a:pPr>
            <a:r>
              <a:rPr lang="fr-FR" sz="1400" b="1" dirty="0">
                <a:solidFill>
                  <a:srgbClr val="FF0041"/>
                </a:solidFill>
              </a:rPr>
              <a:t>L’audit qualité interne</a:t>
            </a:r>
          </a:p>
          <a:p>
            <a:pPr marL="285750" indent="-285750">
              <a:buSzPct val="100000"/>
              <a:buFont typeface="Wingdings" pitchFamily="2" charset="2"/>
              <a:buChar char=""/>
            </a:pPr>
            <a:r>
              <a:rPr lang="fr-FR" sz="1400" dirty="0"/>
              <a:t>Un cycle d’ateliers dans lesquels sont abordés les thèmes suivants:</a:t>
            </a:r>
          </a:p>
          <a:p>
            <a:pPr marL="542925" lvl="1" indent="-276225">
              <a:buFont typeface="Arial" panose="020B0604020202020204" pitchFamily="34" charset="0"/>
              <a:buChar char="•"/>
            </a:pPr>
            <a:r>
              <a:rPr lang="fr-FR" sz="1400" i="1" dirty="0"/>
              <a:t>Plan d’audit &amp; guide d’audit</a:t>
            </a:r>
            <a:endParaRPr lang="fr-FR" sz="1400" dirty="0"/>
          </a:p>
          <a:p>
            <a:pPr marL="542925" lvl="1" indent="-276225">
              <a:buFont typeface="Arial" panose="020B0604020202020204" pitchFamily="34" charset="0"/>
              <a:buChar char="•"/>
            </a:pPr>
            <a:r>
              <a:rPr lang="fr-FR" sz="1400" i="1" dirty="0"/>
              <a:t>Activité d’audit (Déontologie, réflexes et posture) </a:t>
            </a:r>
          </a:p>
          <a:p>
            <a:pPr marL="542925" lvl="1" indent="-276225">
              <a:buFont typeface="Arial" panose="020B0604020202020204" pitchFamily="34" charset="0"/>
              <a:buChar char="•"/>
            </a:pPr>
            <a:r>
              <a:rPr lang="fr-FR" sz="1400" i="1" dirty="0"/>
              <a:t>Constat d’audit (Non-conformité, PS, PF, …)</a:t>
            </a:r>
          </a:p>
          <a:p>
            <a:pPr marL="542925" lvl="1" indent="-276225">
              <a:buFont typeface="Arial" panose="020B0604020202020204" pitchFamily="34" charset="0"/>
              <a:buChar char="•"/>
            </a:pPr>
            <a:r>
              <a:rPr lang="fr-FR" sz="1400" i="1" dirty="0"/>
              <a:t>Management des auditeurs </a:t>
            </a:r>
          </a:p>
          <a:p>
            <a:pPr marL="542925" lvl="1" indent="-276225">
              <a:buFont typeface="Arial" panose="020B0604020202020204" pitchFamily="34" charset="0"/>
              <a:buChar char="•"/>
            </a:pPr>
            <a:r>
              <a:rPr lang="fr-FR" sz="1400" i="1" dirty="0"/>
              <a:t>Méthodes et outils (benchmark)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0471E138-D859-4DB1-A30E-F892867913A6}"/>
              </a:ext>
            </a:extLst>
          </p:cNvPr>
          <p:cNvSpPr txBox="1"/>
          <p:nvPr/>
        </p:nvSpPr>
        <p:spPr>
          <a:xfrm>
            <a:off x="78042" y="799011"/>
            <a:ext cx="1381790" cy="1077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r-FR" sz="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Club — Progresser ensemble</a:t>
            </a:r>
          </a:p>
        </p:txBody>
      </p:sp>
      <p:pic>
        <p:nvPicPr>
          <p:cNvPr id="29" name="Picture 2">
            <a:extLst>
              <a:ext uri="{FF2B5EF4-FFF2-40B4-BE49-F238E27FC236}">
                <a16:creationId xmlns:a16="http://schemas.microsoft.com/office/drawing/2014/main" id="{0612B858-CF5E-47AE-9471-6B171C4FA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177658" y="57200"/>
            <a:ext cx="947944" cy="693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66221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2F2F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276</Words>
  <Application>Microsoft Office PowerPoint</Application>
  <PresentationFormat>Grand écran</PresentationFormat>
  <Paragraphs>63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Wingdings 2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DN Consulting</dc:creator>
  <cp:lastModifiedBy>Eliane POURTAU</cp:lastModifiedBy>
  <cp:revision>56</cp:revision>
  <dcterms:created xsi:type="dcterms:W3CDTF">2015-11-03T20:46:38Z</dcterms:created>
  <dcterms:modified xsi:type="dcterms:W3CDTF">2018-11-06T10:31:21Z</dcterms:modified>
</cp:coreProperties>
</file>