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0693400" cy="7561263"/>
  <p:notesSz cx="6799263" cy="9929813"/>
  <p:defaultTextStyle>
    <a:defPPr>
      <a:defRPr lang="fr-FR"/>
    </a:defPPr>
    <a:lvl1pPr algn="l" defTabSz="9953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96888" indent="-39688" algn="l" defTabSz="9953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95363" indent="-80963" algn="l" defTabSz="9953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492250" indent="-120650" algn="l" defTabSz="9953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990725" indent="-161925" algn="l" defTabSz="995363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382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2244"/>
    <a:srgbClr val="0C278B"/>
    <a:srgbClr val="00B050"/>
    <a:srgbClr val="C09A0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2007" autoAdjust="0"/>
  </p:normalViewPr>
  <p:slideViewPr>
    <p:cSldViewPr>
      <p:cViewPr varScale="1">
        <p:scale>
          <a:sx n="81" d="100"/>
          <a:sy n="81" d="100"/>
        </p:scale>
        <p:origin x="1338" y="10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7088" cy="4957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6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588" y="1"/>
            <a:ext cx="2947088" cy="4957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6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530B9B3-9330-49C8-B677-C43C760E4532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68350" y="746125"/>
            <a:ext cx="5262563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610" y="4716223"/>
            <a:ext cx="5440045" cy="4468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843"/>
            <a:ext cx="2947088" cy="497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6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588" y="9430843"/>
            <a:ext cx="2947088" cy="4973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9569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736984A-3E92-48AA-82A6-A55F7F2D99A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4561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96888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95363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492250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990725" algn="l" defTabSz="9953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  <p:sp>
        <p:nvSpPr>
          <p:cNvPr id="512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sz="20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995363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95363" fontAlgn="base">
              <a:spcBef>
                <a:spcPct val="0"/>
              </a:spcBef>
              <a:spcAft>
                <a:spcPct val="0"/>
              </a:spcAft>
              <a:defRPr/>
            </a:pPr>
            <a:fld id="{C101F6F8-DF5A-40D2-8099-606BB616D1D1}" type="slidenum">
              <a:rPr lang="fr-FR" sz="1200" smtClean="0"/>
              <a:pPr defTabSz="995363"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02005" y="2348894"/>
            <a:ext cx="9089390" cy="1620771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DABAD-21B9-4A21-94C7-94D0382E544F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BAAB1-41BF-4681-8C69-64233030A79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9F9BE-E790-44D4-9C94-45DACA8C1F78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9B36DA-6FE4-4376-81E5-59441E7A9F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398774" y="302803"/>
            <a:ext cx="2606517" cy="645157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79226" y="302803"/>
            <a:ext cx="7641326" cy="645157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12032-04EF-4C7C-9E2E-95DFDDEAE997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F8F86-2EE9-4E9F-B526-2050E6836FF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90A39-38C5-4BE6-8432-06A5338BA885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7F1E21-80DA-4B9E-A8D7-5C917315C01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77754-C102-41CB-A329-AEA6ABF2CC51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5BDCF-0B8E-4B2B-B84F-BBED1DC3396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79226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881370" y="1764296"/>
            <a:ext cx="5123921" cy="499008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B7F52-5B87-4613-9742-2DF26D68FFAE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F3AEF-3931-4A95-A541-A205BFB0E1F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2" cy="705367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2" cy="4356478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088576-8833-476E-AE21-2FB3337A1DB8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8B26F-32B7-4428-B67C-0A3E0BFCA3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96812-18D8-4729-8A7D-4CFDE0F80A18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8C716-5F66-47B2-9B83-E0036546E1E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BBAA3-F4FA-4429-842C-B2F1843A1C91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D245-A3A3-4548-9A94-34071AB362A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670" y="301050"/>
            <a:ext cx="3518055" cy="128121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80823" y="301052"/>
            <a:ext cx="5977907" cy="6453328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4670" y="1582266"/>
            <a:ext cx="3518055" cy="517211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C3D9E-CA33-43AF-A24B-B906973E3811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825E3-FC2F-48B9-8954-D42AAF44FCA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 rtlCol="0">
            <a:normAutofit/>
          </a:bodyPr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CBF71-439B-47BD-92CE-5976A34D7E50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B4D4E-6FD9-4494-8A2E-5A9416DF13B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23425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34988" y="1763713"/>
            <a:ext cx="9623425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569" tIns="49785" rIns="99569" bIns="49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 defTabSz="99569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A6FF305-B204-4078-BAB5-A1FD8FE44E7E}" type="datetimeFigureOut">
              <a:rPr lang="fr-FR"/>
              <a:pPr>
                <a:defRPr/>
              </a:pPr>
              <a:t>19/11/2017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 defTabSz="99569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 defTabSz="995690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080B99-8F32-40A9-A235-3695DD4753B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363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2pPr>
      <a:lvl3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3pPr>
      <a:lvl4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4pPr>
      <a:lvl5pPr algn="ctr" defTabSz="995363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5pPr>
      <a:lvl6pPr marL="4572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6pPr>
      <a:lvl7pPr marL="9144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7pPr>
      <a:lvl8pPr marL="13716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8pPr>
      <a:lvl9pPr marL="1828800" algn="ctr" defTabSz="995363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" pitchFamily="34" charset="0"/>
        </a:defRPr>
      </a:lvl9pPr>
    </p:titleStyle>
    <p:bodyStyle>
      <a:lvl1pPr marL="373063" indent="-373063" algn="l" defTabSz="9953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038" indent="-311150" algn="l" defTabSz="9953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00" indent="-247650" algn="l" defTabSz="99536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1488" indent="-247650" algn="l" defTabSz="99536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9963" indent="-247650" algn="l" defTabSz="99536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Box 52"/>
          <p:cNvSpPr txBox="1">
            <a:spLocks noChangeArrowheads="1"/>
          </p:cNvSpPr>
          <p:nvPr/>
        </p:nvSpPr>
        <p:spPr bwMode="auto">
          <a:xfrm>
            <a:off x="522288" y="1189038"/>
            <a:ext cx="2711450" cy="647700"/>
          </a:xfrm>
          <a:prstGeom prst="rect">
            <a:avLst/>
          </a:prstGeom>
          <a:solidFill>
            <a:srgbClr val="41606C"/>
          </a:solidFill>
          <a:ln w="38100" algn="ctr">
            <a:solidFill>
              <a:srgbClr val="F3F3F3"/>
            </a:solidFill>
            <a:miter lim="800000"/>
            <a:headEnd/>
            <a:tailEnd/>
          </a:ln>
          <a:effectLst>
            <a:outerShdw dist="28398" dir="3806097" algn="ctr" rotWithShape="0">
              <a:srgbClr val="000080">
                <a:alpha val="50000"/>
              </a:srgbClr>
            </a:outerShdw>
          </a:effectLst>
        </p:spPr>
        <p:txBody>
          <a:bodyPr lIns="36195" tIns="36195" rIns="36195" bIns="36195" anchor="ctr" anchorCtr="0"/>
          <a:lstStyle/>
          <a:p>
            <a:pPr marL="0" lvl="1" indent="0" algn="ctr" defTabSz="99569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fr-FR" sz="1400" b="1" cap="all" spc="100" dirty="0">
                <a:solidFill>
                  <a:srgbClr val="FFFFFF"/>
                </a:solidFill>
                <a:latin typeface="Eras Medium ITC" pitchFamily="34" charset="0"/>
                <a:cs typeface="Arial" pitchFamily="34" charset="0"/>
              </a:rPr>
              <a:t>Finalité et  Objectifs</a:t>
            </a:r>
          </a:p>
        </p:txBody>
      </p:sp>
      <p:sp>
        <p:nvSpPr>
          <p:cNvPr id="3077" name="Rectangle 54"/>
          <p:cNvSpPr>
            <a:spLocks noChangeArrowheads="1"/>
          </p:cNvSpPr>
          <p:nvPr/>
        </p:nvSpPr>
        <p:spPr bwMode="auto">
          <a:xfrm>
            <a:off x="211138" y="6900863"/>
            <a:ext cx="10255250" cy="490537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8EA4B0"/>
              </a:gs>
            </a:gsLst>
            <a:lin ang="5400000" scaled="1"/>
          </a:gradFill>
          <a:ln w="0" algn="in">
            <a:noFill/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fr-FR" altLang="fr-FR"/>
          </a:p>
        </p:txBody>
      </p:sp>
      <p:sp>
        <p:nvSpPr>
          <p:cNvPr id="52" name="Text Box 57"/>
          <p:cNvSpPr txBox="1">
            <a:spLocks noChangeArrowheads="1"/>
          </p:cNvSpPr>
          <p:nvPr/>
        </p:nvSpPr>
        <p:spPr bwMode="auto">
          <a:xfrm>
            <a:off x="1212850" y="6965950"/>
            <a:ext cx="2189163" cy="4222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36195" tIns="36195" rIns="36195" bIns="36195" anchor="ctr"/>
          <a:lstStyle/>
          <a:p>
            <a:pPr defTabSz="914400">
              <a:defRPr/>
            </a:pPr>
            <a:r>
              <a:rPr lang="fr-FR" sz="1000" cap="all" dirty="0">
                <a:solidFill>
                  <a:srgbClr val="006666"/>
                </a:solidFill>
                <a:latin typeface="Eras Bold ITC" pitchFamily="34" charset="0"/>
                <a:cs typeface="Arial" pitchFamily="34" charset="0"/>
              </a:rPr>
              <a:t>ALTER EGO</a:t>
            </a:r>
            <a:endParaRPr lang="fr-FR" sz="2400" cap="all" dirty="0">
              <a:solidFill>
                <a:srgbClr val="006666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79" name="Group 58"/>
          <p:cNvGrpSpPr>
            <a:grpSpLocks/>
          </p:cNvGrpSpPr>
          <p:nvPr/>
        </p:nvGrpSpPr>
        <p:grpSpPr bwMode="auto">
          <a:xfrm rot="5400000" flipH="1">
            <a:off x="2295526" y="-1069976"/>
            <a:ext cx="6151563" cy="10342564"/>
            <a:chOff x="107571818" y="104726394"/>
            <a:chExt cx="5210922" cy="9483256"/>
          </a:xfrm>
        </p:grpSpPr>
        <p:sp>
          <p:nvSpPr>
            <p:cNvPr id="3099" name="Line 59"/>
            <p:cNvSpPr>
              <a:spLocks noChangeShapeType="1"/>
            </p:cNvSpPr>
            <p:nvPr/>
          </p:nvSpPr>
          <p:spPr bwMode="auto">
            <a:xfrm>
              <a:off x="112782739" y="104767870"/>
              <a:ext cx="1" cy="9441778"/>
            </a:xfrm>
            <a:prstGeom prst="line">
              <a:avLst/>
            </a:prstGeom>
            <a:noFill/>
            <a:ln w="3175" algn="ctr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fr-FR"/>
            </a:p>
          </p:txBody>
        </p:sp>
        <p:sp>
          <p:nvSpPr>
            <p:cNvPr id="3100" name="Line 60"/>
            <p:cNvSpPr>
              <a:spLocks noChangeShapeType="1"/>
            </p:cNvSpPr>
            <p:nvPr/>
          </p:nvSpPr>
          <p:spPr bwMode="auto">
            <a:xfrm flipH="1">
              <a:off x="107571820" y="114209649"/>
              <a:ext cx="5210920" cy="1"/>
            </a:xfrm>
            <a:prstGeom prst="line">
              <a:avLst/>
            </a:prstGeom>
            <a:noFill/>
            <a:ln w="3175" algn="ctr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fr-FR"/>
            </a:p>
          </p:txBody>
        </p:sp>
        <p:sp>
          <p:nvSpPr>
            <p:cNvPr id="2" name="Line 61"/>
            <p:cNvSpPr>
              <a:spLocks noChangeShapeType="1"/>
            </p:cNvSpPr>
            <p:nvPr/>
          </p:nvSpPr>
          <p:spPr bwMode="auto">
            <a:xfrm>
              <a:off x="107571818" y="113539992"/>
              <a:ext cx="1" cy="668794"/>
            </a:xfrm>
            <a:prstGeom prst="line">
              <a:avLst/>
            </a:prstGeom>
            <a:noFill/>
            <a:ln w="3175" algn="ctr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fr-FR"/>
            </a:p>
          </p:txBody>
        </p:sp>
        <p:sp>
          <p:nvSpPr>
            <p:cNvPr id="3102" name="Line 62"/>
            <p:cNvSpPr>
              <a:spLocks noChangeShapeType="1"/>
            </p:cNvSpPr>
            <p:nvPr/>
          </p:nvSpPr>
          <p:spPr bwMode="auto">
            <a:xfrm flipH="1">
              <a:off x="111384305" y="104770459"/>
              <a:ext cx="1398234" cy="1"/>
            </a:xfrm>
            <a:prstGeom prst="line">
              <a:avLst/>
            </a:prstGeom>
            <a:noFill/>
            <a:ln w="3175" algn="ctr">
              <a:solidFill>
                <a:srgbClr val="000000"/>
              </a:solidFill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fr-FR"/>
            </a:p>
          </p:txBody>
        </p:sp>
        <p:sp>
          <p:nvSpPr>
            <p:cNvPr id="3103" name="Oval 63"/>
            <p:cNvSpPr>
              <a:spLocks noChangeArrowheads="1"/>
            </p:cNvSpPr>
            <p:nvPr/>
          </p:nvSpPr>
          <p:spPr bwMode="auto">
            <a:xfrm>
              <a:off x="111356801" y="104726394"/>
              <a:ext cx="75640" cy="85544"/>
            </a:xfrm>
            <a:prstGeom prst="ellipse">
              <a:avLst/>
            </a:prstGeom>
            <a:solidFill>
              <a:srgbClr val="000000"/>
            </a:solidFill>
            <a:ln w="0" algn="in">
              <a:noFill/>
              <a:round/>
              <a:headEnd/>
              <a:tailEnd/>
            </a:ln>
          </p:spPr>
          <p:txBody>
            <a:bodyPr lIns="36576" tIns="36576" rIns="36576" bIns="36576"/>
            <a:lstStyle/>
            <a:p>
              <a:endParaRPr lang="fr-FR" altLang="fr-FR"/>
            </a:p>
          </p:txBody>
        </p:sp>
      </p:grpSp>
      <p:sp>
        <p:nvSpPr>
          <p:cNvPr id="59" name="Text Box 65"/>
          <p:cNvSpPr txBox="1">
            <a:spLocks noChangeArrowheads="1"/>
          </p:cNvSpPr>
          <p:nvPr/>
        </p:nvSpPr>
        <p:spPr bwMode="auto">
          <a:xfrm>
            <a:off x="523875" y="2052638"/>
            <a:ext cx="2743200" cy="503237"/>
          </a:xfrm>
          <a:prstGeom prst="rect">
            <a:avLst/>
          </a:prstGeom>
          <a:solidFill>
            <a:srgbClr val="FFFFFF"/>
          </a:solidFill>
          <a:ln w="9525" algn="in">
            <a:solidFill>
              <a:srgbClr val="CCCCCC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defTabSz="914400">
              <a:defRPr/>
            </a:pPr>
            <a:r>
              <a:rPr lang="fr-FR" sz="1250" b="1" dirty="0">
                <a:solidFill>
                  <a:srgbClr val="000000"/>
                </a:solidFill>
                <a:latin typeface="Eras Medium ITC" pitchFamily="34" charset="0"/>
                <a:cs typeface="Arial" pitchFamily="34" charset="0"/>
              </a:rPr>
              <a:t>    </a:t>
            </a: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</a:rPr>
              <a:t>Qu’est-ce qu’une plateforme d’audits croisés?</a:t>
            </a:r>
          </a:p>
          <a:p>
            <a:pPr defTabSz="914400">
              <a:defRPr/>
            </a:pPr>
            <a:endParaRPr lang="fr-FR" sz="1100" dirty="0">
              <a:solidFill>
                <a:schemeClr val="accent1">
                  <a:lumMod val="50000"/>
                </a:schemeClr>
              </a:solidFill>
            </a:endParaRPr>
          </a:p>
          <a:p>
            <a:pPr defTabSz="914400">
              <a:defRPr/>
            </a:pPr>
            <a:endParaRPr lang="fr-FR" sz="1250" b="1" dirty="0">
              <a:solidFill>
                <a:srgbClr val="000000"/>
              </a:solidFill>
              <a:latin typeface="Eras Medium ITC" pitchFamily="34" charset="0"/>
              <a:cs typeface="Arial" pitchFamily="34" charset="0"/>
            </a:endParaRPr>
          </a:p>
        </p:txBody>
      </p:sp>
      <p:sp>
        <p:nvSpPr>
          <p:cNvPr id="60" name="Text Box 66"/>
          <p:cNvSpPr txBox="1">
            <a:spLocks noChangeArrowheads="1"/>
          </p:cNvSpPr>
          <p:nvPr/>
        </p:nvSpPr>
        <p:spPr bwMode="auto">
          <a:xfrm>
            <a:off x="522164" y="4356695"/>
            <a:ext cx="2732088" cy="334963"/>
          </a:xfrm>
          <a:prstGeom prst="rect">
            <a:avLst/>
          </a:prstGeom>
          <a:noFill/>
          <a:ln w="9525" algn="in">
            <a:solidFill>
              <a:srgbClr val="CCCCCC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defTabSz="914400">
              <a:defRPr/>
            </a:pPr>
            <a:r>
              <a:rPr lang="fr-FR" sz="1250" b="1" dirty="0">
                <a:solidFill>
                  <a:srgbClr val="000000"/>
                </a:solidFill>
                <a:latin typeface="Eras Medium ITC" pitchFamily="34" charset="0"/>
                <a:cs typeface="Arial" pitchFamily="34" charset="0"/>
              </a:rPr>
              <a:t>    </a:t>
            </a: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</a:rPr>
              <a:t>Quels en sont les objectifs?</a:t>
            </a:r>
            <a:endParaRPr lang="fr-FR" sz="1100" dirty="0">
              <a:solidFill>
                <a:schemeClr val="accent1">
                  <a:lumMod val="50000"/>
                </a:schemeClr>
              </a:solidFill>
            </a:endParaRPr>
          </a:p>
          <a:p>
            <a:pPr defTabSz="914400">
              <a:defRPr/>
            </a:pPr>
            <a:endParaRPr lang="fr-FR" sz="1250" b="1" dirty="0">
              <a:solidFill>
                <a:srgbClr val="000000"/>
              </a:solidFill>
              <a:latin typeface="Eras Medium ITC" pitchFamily="34" charset="0"/>
              <a:cs typeface="Arial" pitchFamily="34" charset="0"/>
            </a:endParaRPr>
          </a:p>
        </p:txBody>
      </p:sp>
      <p:sp>
        <p:nvSpPr>
          <p:cNvPr id="3086" name="Rectangle 78"/>
          <p:cNvSpPr>
            <a:spLocks noChangeArrowheads="1"/>
          </p:cNvSpPr>
          <p:nvPr/>
        </p:nvSpPr>
        <p:spPr bwMode="auto">
          <a:xfrm>
            <a:off x="425450" y="2111375"/>
            <a:ext cx="236538" cy="133350"/>
          </a:xfrm>
          <a:prstGeom prst="rect">
            <a:avLst/>
          </a:prstGeom>
          <a:solidFill>
            <a:srgbClr val="FB001E"/>
          </a:solidFill>
          <a:ln w="19050" algn="ctr">
            <a:solidFill>
              <a:srgbClr val="C0C0C0"/>
            </a:solidFill>
            <a:miter lim="800000"/>
            <a:headEnd/>
            <a:tailEnd/>
          </a:ln>
          <a:effectLst>
            <a:outerShdw dist="28398" dir="3806097" algn="ctr" rotWithShape="0">
              <a:srgbClr val="800000">
                <a:alpha val="50000"/>
              </a:srgbClr>
            </a:outerShdw>
          </a:effectLst>
        </p:spPr>
        <p:txBody>
          <a:bodyPr lIns="36576" tIns="36576" rIns="36576" bIns="36576"/>
          <a:lstStyle/>
          <a:p>
            <a:pPr>
              <a:defRPr/>
            </a:pPr>
            <a:endParaRPr lang="fr-FR" altLang="fr-FR" dirty="0"/>
          </a:p>
        </p:txBody>
      </p:sp>
      <p:sp>
        <p:nvSpPr>
          <p:cNvPr id="3101" name="Rectangle 78"/>
          <p:cNvSpPr>
            <a:spLocks noChangeArrowheads="1"/>
          </p:cNvSpPr>
          <p:nvPr/>
        </p:nvSpPr>
        <p:spPr bwMode="auto">
          <a:xfrm>
            <a:off x="425450" y="4457700"/>
            <a:ext cx="236538" cy="114300"/>
          </a:xfrm>
          <a:prstGeom prst="rect">
            <a:avLst/>
          </a:prstGeom>
          <a:solidFill>
            <a:srgbClr val="FB001E"/>
          </a:solidFill>
          <a:ln w="19050" algn="ctr">
            <a:solidFill>
              <a:srgbClr val="C0C0C0"/>
            </a:solidFill>
            <a:miter lim="800000"/>
            <a:headEnd/>
            <a:tailEnd/>
          </a:ln>
          <a:effectLst>
            <a:outerShdw dist="28398" dir="3806097" algn="ctr" rotWithShape="0">
              <a:srgbClr val="800000">
                <a:alpha val="50000"/>
              </a:srgbClr>
            </a:outerShdw>
          </a:effectLst>
        </p:spPr>
        <p:txBody>
          <a:bodyPr lIns="36576" tIns="36576" rIns="36576" bIns="36576"/>
          <a:lstStyle/>
          <a:p>
            <a:pPr>
              <a:defRPr/>
            </a:pPr>
            <a:endParaRPr lang="fr-FR" altLang="fr-FR"/>
          </a:p>
        </p:txBody>
      </p:sp>
      <p:sp>
        <p:nvSpPr>
          <p:cNvPr id="63" name="Text Box 69"/>
          <p:cNvSpPr txBox="1">
            <a:spLocks noChangeArrowheads="1"/>
          </p:cNvSpPr>
          <p:nvPr/>
        </p:nvSpPr>
        <p:spPr bwMode="auto">
          <a:xfrm>
            <a:off x="4035425" y="2052439"/>
            <a:ext cx="2732088" cy="360363"/>
          </a:xfrm>
          <a:prstGeom prst="rect">
            <a:avLst/>
          </a:prstGeom>
          <a:noFill/>
          <a:ln w="9525" algn="in">
            <a:solidFill>
              <a:srgbClr val="CCCCCC"/>
            </a:solidFill>
            <a:miter lim="800000"/>
            <a:headEnd/>
            <a:tailEnd/>
          </a:ln>
          <a:effectLst/>
          <a:extLst/>
        </p:spPr>
        <p:txBody>
          <a:bodyPr lIns="36576" tIns="36576" rIns="36576" bIns="36576"/>
          <a:lstStyle/>
          <a:p>
            <a:pPr defTabSz="99569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</a:rPr>
              <a:t>    Intérêt de la plateforme:</a:t>
            </a:r>
          </a:p>
        </p:txBody>
      </p:sp>
      <p:sp>
        <p:nvSpPr>
          <p:cNvPr id="3091" name="Rectangle 61"/>
          <p:cNvSpPr>
            <a:spLocks noChangeArrowheads="1"/>
          </p:cNvSpPr>
          <p:nvPr/>
        </p:nvSpPr>
        <p:spPr bwMode="auto">
          <a:xfrm>
            <a:off x="522288" y="2555875"/>
            <a:ext cx="273685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fr-FR" sz="1200" dirty="0"/>
              <a:t>Il s’agit d’un groupe d’organismes  adhérents ayant à la fois exprimé un ou plusieurs besoins de recevoir des audits </a:t>
            </a:r>
            <a:r>
              <a:rPr lang="fr-FR" sz="1200" b="1" dirty="0"/>
              <a:t>internes</a:t>
            </a:r>
            <a:r>
              <a:rPr lang="fr-FR" sz="1200" dirty="0"/>
              <a:t> et identifié les auditeurs</a:t>
            </a:r>
            <a:r>
              <a:rPr lang="fr-FR" sz="1200" b="1" dirty="0"/>
              <a:t> internes </a:t>
            </a:r>
            <a:r>
              <a:rPr lang="fr-FR" sz="1200" dirty="0"/>
              <a:t>potentiels à mettre à disposition.</a:t>
            </a:r>
          </a:p>
          <a:p>
            <a:r>
              <a:rPr lang="fr-FR" sz="1200" dirty="0"/>
              <a:t>Un audit  croisé est une évaluation de processus selon un référentiel, réalisé par un tiers extérieur à l’organisme. </a:t>
            </a:r>
          </a:p>
        </p:txBody>
      </p:sp>
      <p:sp>
        <p:nvSpPr>
          <p:cNvPr id="3092" name="Rectangle 63"/>
          <p:cNvSpPr>
            <a:spLocks noChangeArrowheads="1"/>
          </p:cNvSpPr>
          <p:nvPr/>
        </p:nvSpPr>
        <p:spPr bwMode="auto">
          <a:xfrm>
            <a:off x="522164" y="4716735"/>
            <a:ext cx="26638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fr-FR" sz="1200" dirty="0"/>
              <a:t>Cette plateforme a pour objectif de permettre aux entreprises adhérentes de bénéficier </a:t>
            </a:r>
            <a:r>
              <a:rPr lang="fr-FR" sz="1200" b="1" dirty="0"/>
              <a:t>d'audits internes croisés de leur système Qualité, Sécurité, Santé, Environnement</a:t>
            </a:r>
            <a:r>
              <a:rPr lang="fr-FR" sz="1200" dirty="0"/>
              <a:t>, réalisés par d'autres membres qualifiés de la plateforme </a:t>
            </a:r>
            <a:r>
              <a:rPr lang="fr-FR" sz="1200" b="1" dirty="0">
                <a:solidFill>
                  <a:srgbClr val="000000"/>
                </a:solidFill>
              </a:rPr>
              <a:t>sans activité marchande.</a:t>
            </a:r>
          </a:p>
        </p:txBody>
      </p:sp>
      <p:pic>
        <p:nvPicPr>
          <p:cNvPr id="73" name="Picture 4" descr="http://www.consostatic.com/wp-content/uploads/2012/12/echange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1707" y="2822619"/>
            <a:ext cx="1517813" cy="889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097" name="Rectangle 73"/>
          <p:cNvSpPr>
            <a:spLocks noChangeArrowheads="1"/>
          </p:cNvSpPr>
          <p:nvPr/>
        </p:nvSpPr>
        <p:spPr bwMode="auto">
          <a:xfrm>
            <a:off x="3906540" y="2340471"/>
            <a:ext cx="337618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1200" dirty="0"/>
              <a:t> créer une dynamique de liens interentreprises,</a:t>
            </a:r>
          </a:p>
          <a:p>
            <a:pPr>
              <a:buFont typeface="Wingdings" pitchFamily="2" charset="2"/>
              <a:buChar char="§"/>
            </a:pPr>
            <a:r>
              <a:rPr lang="fr-FR" sz="1200" dirty="0"/>
              <a:t> sortir des audits routiniers perdant en efficacité, </a:t>
            </a:r>
          </a:p>
          <a:p>
            <a:pPr>
              <a:buFont typeface="Wingdings" pitchFamily="2" charset="2"/>
              <a:buChar char="§"/>
            </a:pPr>
            <a:r>
              <a:rPr lang="fr-FR" sz="1200" dirty="0"/>
              <a:t> valoriser les auditeurs internes à travers des missions externes, </a:t>
            </a:r>
          </a:p>
          <a:p>
            <a:pPr>
              <a:buFont typeface="Wingdings" pitchFamily="2" charset="2"/>
              <a:buChar char="§"/>
            </a:pPr>
            <a:r>
              <a:rPr lang="fr-FR" sz="1200" dirty="0"/>
              <a:t> redonner aux audits de la rigueur et améliorer leur suivi, </a:t>
            </a:r>
          </a:p>
          <a:p>
            <a:pPr>
              <a:buFont typeface="Wingdings" pitchFamily="2" charset="2"/>
              <a:buChar char="§"/>
            </a:pPr>
            <a:r>
              <a:rPr lang="fr-FR" sz="1200" dirty="0"/>
              <a:t> développer le </a:t>
            </a:r>
            <a:r>
              <a:rPr lang="fr-FR" sz="1200" dirty="0" err="1"/>
              <a:t>benchmarking</a:t>
            </a:r>
            <a:r>
              <a:rPr lang="fr-FR" sz="1200" dirty="0"/>
              <a:t>. </a:t>
            </a:r>
          </a:p>
        </p:txBody>
      </p:sp>
      <p:pic>
        <p:nvPicPr>
          <p:cNvPr id="3098" name="Picture 6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57150" y="3863082"/>
            <a:ext cx="7202889" cy="33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Text Box 52"/>
          <p:cNvSpPr txBox="1">
            <a:spLocks noChangeArrowheads="1"/>
          </p:cNvSpPr>
          <p:nvPr/>
        </p:nvSpPr>
        <p:spPr bwMode="auto">
          <a:xfrm>
            <a:off x="7689441" y="2052439"/>
            <a:ext cx="2320925" cy="633413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</p:spPr>
        <p:txBody>
          <a:bodyPr lIns="36195" tIns="36195" rIns="36195" bIns="36195"/>
          <a:lstStyle/>
          <a:p>
            <a:pPr algn="ctr" defTabSz="914400"/>
            <a:r>
              <a:rPr lang="fr-FR" altLang="fr-FR" sz="1200" dirty="0"/>
              <a:t>AFQP  Occitanie</a:t>
            </a:r>
          </a:p>
          <a:p>
            <a:pPr algn="ctr" defTabSz="914400"/>
            <a:r>
              <a:rPr lang="fr-FR" altLang="fr-FR" sz="1200" dirty="0"/>
              <a:t>Tel. 07 82 19 94 02 </a:t>
            </a:r>
          </a:p>
          <a:p>
            <a:pPr algn="ctr" defTabSz="914400"/>
            <a:r>
              <a:rPr lang="fr-FR" altLang="fr-FR" sz="1200" dirty="0"/>
              <a:t>E-mail: contact@afqp-mipy.org</a:t>
            </a:r>
          </a:p>
        </p:txBody>
      </p:sp>
      <p:pic>
        <p:nvPicPr>
          <p:cNvPr id="1026" name="Picture 2" descr="groupe_person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204" y="6167600"/>
            <a:ext cx="1440160" cy="79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Forme libre 39"/>
          <p:cNvSpPr/>
          <p:nvPr/>
        </p:nvSpPr>
        <p:spPr>
          <a:xfrm>
            <a:off x="114927" y="150463"/>
            <a:ext cx="7446631" cy="533823"/>
          </a:xfrm>
          <a:custGeom>
            <a:avLst/>
            <a:gdLst>
              <a:gd name="connsiteX0" fmla="*/ 0 w 8064500"/>
              <a:gd name="connsiteY0" fmla="*/ 863600 h 889000"/>
              <a:gd name="connsiteX1" fmla="*/ 0 w 8064500"/>
              <a:gd name="connsiteY1" fmla="*/ 12700 h 889000"/>
              <a:gd name="connsiteX2" fmla="*/ 8064500 w 8064500"/>
              <a:gd name="connsiteY2" fmla="*/ 0 h 889000"/>
              <a:gd name="connsiteX3" fmla="*/ 7124700 w 8064500"/>
              <a:gd name="connsiteY3" fmla="*/ 889000 h 889000"/>
              <a:gd name="connsiteX4" fmla="*/ 0 w 8064500"/>
              <a:gd name="connsiteY4" fmla="*/ 863600 h 889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64500" h="889000">
                <a:moveTo>
                  <a:pt x="0" y="863600"/>
                </a:moveTo>
                <a:lnTo>
                  <a:pt x="0" y="12700"/>
                </a:lnTo>
                <a:lnTo>
                  <a:pt x="8064500" y="0"/>
                </a:lnTo>
                <a:lnTo>
                  <a:pt x="7124700" y="889000"/>
                </a:lnTo>
                <a:lnTo>
                  <a:pt x="0" y="863600"/>
                </a:lnTo>
                <a:close/>
              </a:path>
            </a:pathLst>
          </a:custGeom>
          <a:solidFill>
            <a:srgbClr val="CA22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fr-FR" sz="2400" b="1" dirty="0">
                <a:latin typeface="Century Gothic" panose="020B0502020202020204" pitchFamily="34" charset="0"/>
                <a:cs typeface="Levenim MT" panose="02010502060101010101" pitchFamily="2" charset="-79"/>
              </a:rPr>
              <a:t>ALTER EGO, la plateforme d’audits croisés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4ECD577-F705-4560-A576-0EEC786A1B50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8625" y="155824"/>
            <a:ext cx="2597312" cy="879341"/>
          </a:xfrm>
          <a:prstGeom prst="rect">
            <a:avLst/>
          </a:prstGeom>
        </p:spPr>
      </p:pic>
      <p:sp>
        <p:nvSpPr>
          <p:cNvPr id="42" name="Text Box 52">
            <a:extLst>
              <a:ext uri="{FF2B5EF4-FFF2-40B4-BE49-F238E27FC236}">
                <a16:creationId xmlns:a16="http://schemas.microsoft.com/office/drawing/2014/main" id="{793F9BF4-0673-4DBA-B847-24034E6384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5821" y="1174848"/>
            <a:ext cx="2711450" cy="647700"/>
          </a:xfrm>
          <a:prstGeom prst="rect">
            <a:avLst/>
          </a:prstGeom>
          <a:solidFill>
            <a:srgbClr val="41606C"/>
          </a:solidFill>
          <a:ln w="38100" algn="ctr">
            <a:solidFill>
              <a:srgbClr val="F3F3F3"/>
            </a:solidFill>
            <a:miter lim="800000"/>
            <a:headEnd/>
            <a:tailEnd/>
          </a:ln>
          <a:effectLst>
            <a:outerShdw dist="28398" dir="3806097" algn="ctr" rotWithShape="0">
              <a:srgbClr val="000080">
                <a:alpha val="50000"/>
              </a:srgbClr>
            </a:outerShdw>
          </a:effectLst>
        </p:spPr>
        <p:txBody>
          <a:bodyPr lIns="36195" tIns="36195" rIns="36195" bIns="36195" anchor="ctr" anchorCtr="0"/>
          <a:lstStyle/>
          <a:p>
            <a:pPr marL="0" lvl="1" indent="0" algn="ctr" defTabSz="99569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fr-FR" sz="1400" b="1" cap="all" spc="100" dirty="0">
                <a:solidFill>
                  <a:srgbClr val="FFFFFF"/>
                </a:solidFill>
                <a:latin typeface="Eras Medium ITC" pitchFamily="34" charset="0"/>
                <a:cs typeface="Arial" pitchFamily="34" charset="0"/>
              </a:rPr>
              <a:t>FONCTIONNEMENT</a:t>
            </a:r>
          </a:p>
        </p:txBody>
      </p:sp>
      <p:sp>
        <p:nvSpPr>
          <p:cNvPr id="43" name="Text Box 52">
            <a:extLst>
              <a:ext uri="{FF2B5EF4-FFF2-40B4-BE49-F238E27FC236}">
                <a16:creationId xmlns:a16="http://schemas.microsoft.com/office/drawing/2014/main" id="{AC2B438B-36D5-47A9-8E80-E72506BF2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8442" y="1172573"/>
            <a:ext cx="2711450" cy="647700"/>
          </a:xfrm>
          <a:prstGeom prst="rect">
            <a:avLst/>
          </a:prstGeom>
          <a:solidFill>
            <a:srgbClr val="41606C"/>
          </a:solidFill>
          <a:ln w="38100" algn="ctr">
            <a:solidFill>
              <a:srgbClr val="F3F3F3"/>
            </a:solidFill>
            <a:miter lim="800000"/>
            <a:headEnd/>
            <a:tailEnd/>
          </a:ln>
          <a:effectLst>
            <a:outerShdw dist="28398" dir="3806097" algn="ctr" rotWithShape="0">
              <a:srgbClr val="000080">
                <a:alpha val="50000"/>
              </a:srgbClr>
            </a:outerShdw>
          </a:effectLst>
        </p:spPr>
        <p:txBody>
          <a:bodyPr lIns="36195" tIns="36195" rIns="36195" bIns="36195" anchor="ctr" anchorCtr="0"/>
          <a:lstStyle/>
          <a:p>
            <a:pPr marL="0" lvl="1" indent="0" algn="ctr" defTabSz="995690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lang="fr-FR" sz="1400" b="1" cap="all" spc="100" dirty="0">
                <a:solidFill>
                  <a:srgbClr val="FFFFFF"/>
                </a:solidFill>
                <a:latin typeface="Eras Medium ITC" pitchFamily="34" charset="0"/>
                <a:cs typeface="Arial" pitchFamily="34" charset="0"/>
              </a:rPr>
              <a:t>En savoir plus</a:t>
            </a:r>
          </a:p>
        </p:txBody>
      </p:sp>
      <p:pic>
        <p:nvPicPr>
          <p:cNvPr id="44" name="Image 43">
            <a:extLst>
              <a:ext uri="{FF2B5EF4-FFF2-40B4-BE49-F238E27FC236}">
                <a16:creationId xmlns:a16="http://schemas.microsoft.com/office/drawing/2014/main" id="{3FDDE27A-048D-44D6-B347-4B8046FCE004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389" y="3952272"/>
            <a:ext cx="1698305" cy="574975"/>
          </a:xfrm>
          <a:prstGeom prst="rect">
            <a:avLst/>
          </a:prstGeom>
        </p:spPr>
      </p:pic>
      <p:sp>
        <p:nvSpPr>
          <p:cNvPr id="45" name="Rectangle 78">
            <a:extLst>
              <a:ext uri="{FF2B5EF4-FFF2-40B4-BE49-F238E27FC236}">
                <a16:creationId xmlns:a16="http://schemas.microsoft.com/office/drawing/2014/main" id="{E17B419D-D43B-4E89-BED2-DA5F4B9C5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7860" y="2126224"/>
            <a:ext cx="236538" cy="114300"/>
          </a:xfrm>
          <a:prstGeom prst="rect">
            <a:avLst/>
          </a:prstGeom>
          <a:solidFill>
            <a:srgbClr val="FB001E"/>
          </a:solidFill>
          <a:ln w="19050" algn="ctr">
            <a:solidFill>
              <a:srgbClr val="C0C0C0"/>
            </a:solidFill>
            <a:miter lim="800000"/>
            <a:headEnd/>
            <a:tailEnd/>
          </a:ln>
          <a:effectLst>
            <a:outerShdw dist="28398" dir="3806097" algn="ctr" rotWithShape="0">
              <a:srgbClr val="800000">
                <a:alpha val="50000"/>
              </a:srgbClr>
            </a:outerShdw>
          </a:effectLst>
        </p:spPr>
        <p:txBody>
          <a:bodyPr lIns="36576" tIns="36576" rIns="36576" bIns="36576"/>
          <a:lstStyle/>
          <a:p>
            <a:pPr>
              <a:defRPr/>
            </a:pPr>
            <a:endParaRPr lang="fr-FR" alt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187</Words>
  <Application>Microsoft Office PowerPoint</Application>
  <PresentationFormat>Personnalisé</PresentationFormat>
  <Paragraphs>20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Calibri</vt:lpstr>
      <vt:lpstr>Century Gothic</vt:lpstr>
      <vt:lpstr>Eras Bold ITC</vt:lpstr>
      <vt:lpstr>Eras Medium ITC</vt:lpstr>
      <vt:lpstr>Levenim MT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Chloé</dc:creator>
  <cp:lastModifiedBy>Eliane POURTAU</cp:lastModifiedBy>
  <cp:revision>112</cp:revision>
  <cp:lastPrinted>2016-09-26T10:15:03Z</cp:lastPrinted>
  <dcterms:created xsi:type="dcterms:W3CDTF">2012-11-20T20:32:54Z</dcterms:created>
  <dcterms:modified xsi:type="dcterms:W3CDTF">2017-11-19T17:10:47Z</dcterms:modified>
</cp:coreProperties>
</file>