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4BF30-8CA5-4DB7-9C6E-1576BEA5A692}" type="datetimeFigureOut">
              <a:rPr lang="fr-FR" smtClean="0"/>
              <a:t>01/02/2019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2BEEA-E7A0-4B7D-8D2B-A84C2A88F2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677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b="1" dirty="0" smtClean="0">
                <a:solidFill>
                  <a:srgbClr val="E3004A"/>
                </a:solidFill>
              </a:rPr>
              <a:t>Pratiques remarquables</a:t>
            </a:r>
          </a:p>
          <a:p>
            <a:pPr lvl="1"/>
            <a:r>
              <a:rPr lang="fr-FR" dirty="0" smtClean="0"/>
              <a:t>Stratégie fondée sur la montée en compétence des équipes et la montée en responsabilité d’une équipe dirigeante susceptible de remplacer le dirigeant historique</a:t>
            </a:r>
            <a:endParaRPr lang="fr-FR" sz="2200" dirty="0" smtClean="0"/>
          </a:p>
          <a:p>
            <a:pPr lvl="1">
              <a:buClr>
                <a:srgbClr val="63605F"/>
              </a:buClr>
              <a:buFont typeface="Wingdings" panose="05000000000000000000" pitchFamily="2" charset="2"/>
              <a:buChar char="§"/>
            </a:pPr>
            <a:r>
              <a:rPr lang="fr-FR" dirty="0" smtClean="0"/>
              <a:t>Entrée au capital de 3 jeunes salariés et nouvelle organisation en 3 pôles, projet d’entreprise en cors d’écriture</a:t>
            </a:r>
          </a:p>
          <a:p>
            <a:pPr lvl="1">
              <a:buClr>
                <a:srgbClr val="63605F"/>
              </a:buClr>
              <a:buFont typeface="Wingdings" panose="05000000000000000000" pitchFamily="2" charset="2"/>
              <a:buChar char="§"/>
            </a:pPr>
            <a:r>
              <a:rPr lang="fr-FR" dirty="0" smtClean="0"/>
              <a:t>Evaluation des compétences  managériales et coaching assurés par le dirigeant historique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D6A2E-2719-42EC-9FA4-8CD2B93CB9B7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079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d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d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E3004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</a:endParaRPr>
          </a:p>
        </p:txBody>
      </p:sp>
      <p:pic>
        <p:nvPicPr>
          <p:cNvPr id="18" name="Image 17" descr="Q-seul.ai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>
                <a:alphaModFix/>
              </a:blip>
              <a:stretch>
                <a:fillRect/>
              </a:stretch>
            </p:blipFill>
          </mc:Choice>
          <mc:Fallback>
            <p:blipFill>
              <a:blip r:embed="rId4">
                <a:alphaModFix/>
              </a:blip>
              <a:stretch>
                <a:fillRect/>
              </a:stretch>
            </p:blipFill>
          </mc:Fallback>
        </mc:AlternateContent>
        <p:spPr>
          <a:xfrm>
            <a:off x="-120089" y="-116904"/>
            <a:ext cx="6325933" cy="705898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E3004A">
              <a:alpha val="86667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itre 1"/>
          <p:cNvSpPr>
            <a:spLocks noGrp="1"/>
          </p:cNvSpPr>
          <p:nvPr>
            <p:ph type="ctrTitle" hasCustomPrompt="1"/>
          </p:nvPr>
        </p:nvSpPr>
        <p:spPr>
          <a:xfrm>
            <a:off x="576000" y="3645024"/>
            <a:ext cx="7992000" cy="1080120"/>
          </a:xfrm>
        </p:spPr>
        <p:txBody>
          <a:bodyPr anchor="b">
            <a:normAutofit/>
          </a:bodyPr>
          <a:lstStyle>
            <a:lvl1pPr algn="l">
              <a:defRPr sz="3600" cap="none" baseline="0"/>
            </a:lvl1pPr>
          </a:lstStyle>
          <a:p>
            <a:r>
              <a:rPr lang="fr-FR" dirty="0" smtClean="0"/>
              <a:t>Cliquez pour modifier le titre</a:t>
            </a:r>
            <a:endParaRPr lang="fr-FR" dirty="0"/>
          </a:p>
        </p:txBody>
      </p:sp>
      <p:sp>
        <p:nvSpPr>
          <p:cNvPr id="22" name="Espace réservé du texte 2"/>
          <p:cNvSpPr>
            <a:spLocks noGrp="1"/>
          </p:cNvSpPr>
          <p:nvPr>
            <p:ph type="body" idx="11" hasCustomPrompt="1"/>
          </p:nvPr>
        </p:nvSpPr>
        <p:spPr>
          <a:xfrm>
            <a:off x="576000" y="4773754"/>
            <a:ext cx="7992000" cy="420148"/>
          </a:xfrm>
        </p:spPr>
        <p:txBody>
          <a:bodyPr anchor="b">
            <a:noAutofit/>
          </a:bodyPr>
          <a:lstStyle>
            <a:lvl1pPr marL="0" indent="0">
              <a:buNone/>
              <a:defRPr sz="28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 sous-titre</a:t>
            </a:r>
          </a:p>
        </p:txBody>
      </p:sp>
      <p:sp>
        <p:nvSpPr>
          <p:cNvPr id="2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6876256" y="5714628"/>
            <a:ext cx="1691744" cy="396288"/>
          </a:xfrm>
        </p:spPr>
        <p:txBody>
          <a:bodyPr>
            <a:noAutofit/>
          </a:bodyPr>
          <a:lstStyle>
            <a:lvl1pPr marL="0" indent="0" algn="r">
              <a:buNone/>
              <a:defRPr lang="fr-FR" sz="2000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XX/XX/2015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174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E3004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</a:endParaRPr>
          </a:p>
        </p:txBody>
      </p:sp>
      <p:pic>
        <p:nvPicPr>
          <p:cNvPr id="18" name="Image 17" descr="Q-seul.ai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3">
                <a:alphaModFix/>
              </a:blip>
              <a:stretch>
                <a:fillRect/>
              </a:stretch>
            </p:blipFill>
          </mc:Choice>
          <mc:Fallback>
            <p:blipFill>
              <a:blip r:embed="rId4">
                <a:alphaModFix/>
              </a:blip>
              <a:stretch>
                <a:fillRect/>
              </a:stretch>
            </p:blipFill>
          </mc:Fallback>
        </mc:AlternateContent>
        <p:spPr>
          <a:xfrm>
            <a:off x="-120089" y="-116904"/>
            <a:ext cx="6325933" cy="705898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E3004A">
              <a:alpha val="86667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Titre 1"/>
          <p:cNvSpPr>
            <a:spLocks noGrp="1"/>
          </p:cNvSpPr>
          <p:nvPr>
            <p:ph type="ctrTitle" hasCustomPrompt="1"/>
          </p:nvPr>
        </p:nvSpPr>
        <p:spPr>
          <a:xfrm>
            <a:off x="576000" y="3645024"/>
            <a:ext cx="7992000" cy="1080120"/>
          </a:xfrm>
        </p:spPr>
        <p:txBody>
          <a:bodyPr anchor="b">
            <a:normAutofit/>
          </a:bodyPr>
          <a:lstStyle>
            <a:lvl1pPr algn="l">
              <a:defRPr sz="3600" cap="none" baseline="0"/>
            </a:lvl1pPr>
          </a:lstStyle>
          <a:p>
            <a:r>
              <a:rPr lang="fr-FR" dirty="0" smtClean="0"/>
              <a:t>Cliquez pour modifier le titre</a:t>
            </a:r>
            <a:endParaRPr lang="fr-FR" dirty="0"/>
          </a:p>
        </p:txBody>
      </p:sp>
      <p:sp>
        <p:nvSpPr>
          <p:cNvPr id="22" name="Espace réservé du texte 2"/>
          <p:cNvSpPr>
            <a:spLocks noGrp="1"/>
          </p:cNvSpPr>
          <p:nvPr>
            <p:ph type="body" idx="11" hasCustomPrompt="1"/>
          </p:nvPr>
        </p:nvSpPr>
        <p:spPr>
          <a:xfrm>
            <a:off x="576000" y="4773754"/>
            <a:ext cx="7992000" cy="420148"/>
          </a:xfrm>
        </p:spPr>
        <p:txBody>
          <a:bodyPr anchor="b">
            <a:noAutofit/>
          </a:bodyPr>
          <a:lstStyle>
            <a:lvl1pPr marL="0" indent="0">
              <a:buNone/>
              <a:defRPr sz="28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 sous-titre</a:t>
            </a:r>
          </a:p>
        </p:txBody>
      </p:sp>
      <p:sp>
        <p:nvSpPr>
          <p:cNvPr id="2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6876256" y="5714628"/>
            <a:ext cx="1691744" cy="396288"/>
          </a:xfrm>
        </p:spPr>
        <p:txBody>
          <a:bodyPr>
            <a:noAutofit/>
          </a:bodyPr>
          <a:lstStyle>
            <a:lvl1pPr marL="0" indent="0" algn="r">
              <a:buNone/>
              <a:defRPr lang="fr-FR" sz="2000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XX/XX/2015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433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01/02/2019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gner un rectangle à un seul coin 1"/>
          <p:cNvSpPr/>
          <p:nvPr/>
        </p:nvSpPr>
        <p:spPr>
          <a:xfrm>
            <a:off x="4716016" y="483164"/>
            <a:ext cx="4176464" cy="3256853"/>
          </a:xfrm>
          <a:prstGeom prst="snip1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5" name="Sous-titre 14"/>
          <p:cNvSpPr>
            <a:spLocks noGrp="1"/>
          </p:cNvSpPr>
          <p:nvPr>
            <p:ph type="subTitle" idx="1"/>
          </p:nvPr>
        </p:nvSpPr>
        <p:spPr>
          <a:xfrm>
            <a:off x="6660232" y="6309320"/>
            <a:ext cx="2087344" cy="396288"/>
          </a:xfrm>
        </p:spPr>
        <p:txBody>
          <a:bodyPr/>
          <a:lstStyle/>
          <a:p>
            <a:pPr algn="ctr"/>
            <a:r>
              <a:rPr lang="fr-FR" sz="1200" dirty="0" smtClean="0"/>
              <a:t>Mardi 18 décembre 2018</a:t>
            </a:r>
            <a:endParaRPr lang="fr-FR" sz="1200" b="0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90454" y="373713"/>
            <a:ext cx="1827588" cy="200739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894545" y="2538189"/>
            <a:ext cx="424945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fontAlgn="base">
              <a:spcBef>
                <a:spcPts val="60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E3004A"/>
                </a:solidFill>
                <a:latin typeface="Calibri" panose="020F0502020204030204" pitchFamily="34" charset="0"/>
                <a:cs typeface="Arial" charset="0"/>
              </a:rPr>
              <a:t>Localisation : </a:t>
            </a:r>
            <a:r>
              <a:rPr lang="fr-FR" sz="2000" b="1" dirty="0" smtClean="0">
                <a:solidFill>
                  <a:srgbClr val="63605F"/>
                </a:solidFill>
                <a:latin typeface="Calibri" panose="020F0502020204030204" pitchFamily="34" charset="0"/>
                <a:cs typeface="Arial" charset="0"/>
              </a:rPr>
              <a:t>Cugnaux</a:t>
            </a:r>
          </a:p>
          <a:p>
            <a:pPr defTabSz="457200" fontAlgn="base">
              <a:spcBef>
                <a:spcPts val="60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E3004A"/>
                </a:solidFill>
                <a:latin typeface="Calibri" panose="020F0502020204030204" pitchFamily="34" charset="0"/>
                <a:cs typeface="Arial" charset="0"/>
              </a:rPr>
              <a:t>Effectif </a:t>
            </a:r>
            <a:r>
              <a:rPr lang="fr-FR" sz="2000" b="1" dirty="0">
                <a:solidFill>
                  <a:srgbClr val="E3004A"/>
                </a:solidFill>
                <a:latin typeface="Calibri" panose="020F0502020204030204" pitchFamily="34" charset="0"/>
                <a:cs typeface="Arial" charset="0"/>
              </a:rPr>
              <a:t>: </a:t>
            </a:r>
            <a:r>
              <a:rPr lang="fr-FR" sz="2000" b="1" dirty="0">
                <a:solidFill>
                  <a:srgbClr val="63605F"/>
                </a:solidFill>
                <a:latin typeface="Calibri" pitchFamily="34" charset="0"/>
                <a:cs typeface="Arial" charset="0"/>
              </a:rPr>
              <a:t>1</a:t>
            </a:r>
            <a:endParaRPr lang="fr-FR" sz="2000" b="1" dirty="0" smtClean="0">
              <a:solidFill>
                <a:srgbClr val="63605F"/>
              </a:solidFill>
              <a:latin typeface="Calibri" pitchFamily="34" charset="0"/>
              <a:cs typeface="Arial" charset="0"/>
            </a:endParaRPr>
          </a:p>
          <a:p>
            <a:pPr defTabSz="457200" fontAlgn="base">
              <a:spcBef>
                <a:spcPts val="60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E3004A"/>
                </a:solidFill>
                <a:latin typeface="Calibri" panose="020F0502020204030204" pitchFamily="34" charset="0"/>
                <a:cs typeface="Arial" charset="0"/>
              </a:rPr>
              <a:t>Dirigeant</a:t>
            </a:r>
            <a:r>
              <a:rPr lang="fr-FR" sz="2000" b="1" dirty="0">
                <a:solidFill>
                  <a:srgbClr val="E3004A"/>
                </a:solidFill>
                <a:latin typeface="Calibri" panose="020F0502020204030204" pitchFamily="34" charset="0"/>
                <a:cs typeface="Arial" charset="0"/>
              </a:rPr>
              <a:t> :</a:t>
            </a:r>
            <a:r>
              <a:rPr lang="fr-FR" sz="2000" b="1" dirty="0">
                <a:solidFill>
                  <a:srgbClr val="406570"/>
                </a:solidFill>
                <a:latin typeface="Calibri" panose="020F0502020204030204" pitchFamily="34" charset="0"/>
                <a:cs typeface="Arial" charset="0"/>
              </a:rPr>
              <a:t>  </a:t>
            </a:r>
            <a:r>
              <a:rPr lang="fr-FR" sz="2000" b="1" dirty="0" smtClean="0">
                <a:solidFill>
                  <a:srgbClr val="63605F"/>
                </a:solidFill>
                <a:latin typeface="Calibri" pitchFamily="34" charset="0"/>
                <a:cs typeface="Arial" charset="0"/>
              </a:rPr>
              <a:t>Céline RIZZO</a:t>
            </a:r>
            <a:endParaRPr lang="fr-FR" sz="2000" b="1" dirty="0">
              <a:solidFill>
                <a:srgbClr val="63605F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504" y="980729"/>
            <a:ext cx="4651344" cy="113086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51440" y="4252992"/>
            <a:ext cx="81961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 fontAlgn="base">
              <a:spcBef>
                <a:spcPts val="1200"/>
              </a:spcBef>
              <a:spcAft>
                <a:spcPct val="0"/>
              </a:spcAft>
            </a:pPr>
            <a:r>
              <a:rPr lang="fr-FR" sz="2400" b="1" dirty="0">
                <a:solidFill>
                  <a:prstClr val="white"/>
                </a:solidFill>
                <a:latin typeface="Calibri" panose="020F0502020204030204" pitchFamily="34" charset="0"/>
                <a:cs typeface="Arial" charset="0"/>
              </a:rPr>
              <a:t>Secteur d’activité : </a:t>
            </a:r>
            <a:r>
              <a:rPr lang="fr-FR" sz="2400" dirty="0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Conseil et formation en management QSE</a:t>
            </a:r>
            <a:endParaRPr lang="fr-FR" sz="2400" dirty="0">
              <a:solidFill>
                <a:prstClr val="white"/>
              </a:solidFill>
              <a:latin typeface="Calibri" pitchFamily="34" charset="0"/>
              <a:cs typeface="Arial" charset="0"/>
            </a:endParaRPr>
          </a:p>
          <a:p>
            <a:pPr algn="just" defTabSz="457200" fontAlgn="base">
              <a:spcBef>
                <a:spcPts val="120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prstClr val="white"/>
                </a:solidFill>
                <a:latin typeface="Calibri" panose="020F0502020204030204" pitchFamily="34" charset="0"/>
                <a:cs typeface="Arial" charset="0"/>
              </a:rPr>
              <a:t>Reconnaissances </a:t>
            </a:r>
            <a:r>
              <a:rPr lang="fr-FR" sz="2400" b="1" dirty="0">
                <a:solidFill>
                  <a:prstClr val="white"/>
                </a:solidFill>
                <a:latin typeface="Calibri" panose="020F0502020204030204" pitchFamily="34" charset="0"/>
                <a:cs typeface="Arial" charset="0"/>
              </a:rPr>
              <a:t>: </a:t>
            </a:r>
            <a:r>
              <a:rPr lang="fr-FR" sz="2400" dirty="0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auditrice QSE IRCA, conseiller sécurité matières dangereuses, </a:t>
            </a:r>
            <a:r>
              <a:rPr lang="fr-FR" sz="2400" dirty="0" err="1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Datadock</a:t>
            </a:r>
            <a:r>
              <a:rPr lang="fr-FR" sz="2400" dirty="0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 et certification OF</a:t>
            </a:r>
            <a:endParaRPr lang="fr-FR" sz="2400" dirty="0">
              <a:solidFill>
                <a:prstClr val="white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98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ous-titre 14"/>
          <p:cNvSpPr>
            <a:spLocks noGrp="1"/>
          </p:cNvSpPr>
          <p:nvPr>
            <p:ph type="subTitle" idx="1"/>
          </p:nvPr>
        </p:nvSpPr>
        <p:spPr>
          <a:xfrm>
            <a:off x="6731796" y="6309060"/>
            <a:ext cx="2015780" cy="396288"/>
          </a:xfrm>
        </p:spPr>
        <p:txBody>
          <a:bodyPr/>
          <a:lstStyle/>
          <a:p>
            <a:pPr algn="ctr"/>
            <a:r>
              <a:rPr lang="fr-FR" sz="1200" dirty="0" smtClean="0"/>
              <a:t>Mardi 18 décembre 2018</a:t>
            </a:r>
            <a:endParaRPr lang="fr-FR" sz="1200" b="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58448" y="135059"/>
            <a:ext cx="2841943" cy="3121547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4644008" y="3005874"/>
            <a:ext cx="4175576" cy="805750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823806" y="3188021"/>
            <a:ext cx="3815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>
                <a:solidFill>
                  <a:srgbClr val="E3004A"/>
                </a:solidFill>
                <a:latin typeface="Calibri" panose="020F0502020204030204" pitchFamily="34" charset="0"/>
                <a:cs typeface="Arial" charset="0"/>
              </a:rPr>
              <a:t>Critère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charset="0"/>
              </a:rPr>
              <a:t>PROCESSUS, PRODUITS, SERVICES</a:t>
            </a:r>
            <a:endParaRPr lang="fr-FR" sz="1600" b="1" dirty="0">
              <a:solidFill>
                <a:prstClr val="black">
                  <a:lumMod val="50000"/>
                  <a:lumOff val="50000"/>
                </a:prstClr>
              </a:solidFill>
              <a:cs typeface="Arial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504" y="980729"/>
            <a:ext cx="4651344" cy="1130862"/>
          </a:xfrm>
          <a:prstGeom prst="rect">
            <a:avLst/>
          </a:prstGeom>
        </p:spPr>
      </p:pic>
      <p:sp>
        <p:nvSpPr>
          <p:cNvPr id="8" name="Espace réservé du contenu 5"/>
          <p:cNvSpPr txBox="1">
            <a:spLocks/>
          </p:cNvSpPr>
          <p:nvPr/>
        </p:nvSpPr>
        <p:spPr>
          <a:xfrm>
            <a:off x="0" y="4150889"/>
            <a:ext cx="8578351" cy="2305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457200" rtl="0" eaLnBrk="1" latinLnBrk="0" hangingPunct="1">
              <a:spcBef>
                <a:spcPts val="600"/>
              </a:spcBef>
              <a:buClr>
                <a:srgbClr val="E3004A"/>
              </a:buClr>
              <a:buFont typeface="Wingdings" charset="2"/>
              <a:buNone/>
              <a:defRPr lang="fr-FR" sz="2000" b="1" kern="1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600"/>
              </a:spcBef>
              <a:buClr>
                <a:srgbClr val="63605F"/>
              </a:buClr>
              <a:buFont typeface="Wingdings" panose="05000000000000000000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600"/>
              </a:spcBef>
              <a:buClr>
                <a:srgbClr val="E3004A"/>
              </a:buClr>
              <a:buSzPct val="70000"/>
              <a:buFont typeface="Courier New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6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6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just"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fr-FR" sz="2200" b="1" dirty="0" smtClean="0">
                <a:solidFill>
                  <a:prstClr val="white"/>
                </a:solidFill>
              </a:rPr>
              <a:t>Pilotage stratégique des activités </a:t>
            </a:r>
            <a:r>
              <a:rPr lang="fr-FR" sz="2200" dirty="0" smtClean="0">
                <a:solidFill>
                  <a:prstClr val="white"/>
                </a:solidFill>
              </a:rPr>
              <a:t>dans un environnement concurrentiel et évolutif (métier de la formation) avec des résultats atteints (CA, </a:t>
            </a:r>
            <a:r>
              <a:rPr lang="fr-FR" sz="2200" dirty="0" err="1" smtClean="0">
                <a:solidFill>
                  <a:prstClr val="white"/>
                </a:solidFill>
              </a:rPr>
              <a:t>satisfacion</a:t>
            </a:r>
            <a:r>
              <a:rPr lang="fr-FR" sz="2200" dirty="0">
                <a:solidFill>
                  <a:prstClr val="white"/>
                </a:solidFill>
              </a:rPr>
              <a:t>/</a:t>
            </a:r>
            <a:r>
              <a:rPr lang="fr-FR" sz="2200" dirty="0" smtClean="0">
                <a:solidFill>
                  <a:prstClr val="white"/>
                </a:solidFill>
              </a:rPr>
              <a:t>fidélisation clients, taux </a:t>
            </a:r>
            <a:r>
              <a:rPr lang="fr-FR" sz="2200" smtClean="0">
                <a:solidFill>
                  <a:prstClr val="white"/>
                </a:solidFill>
              </a:rPr>
              <a:t>nouveaux projets</a:t>
            </a:r>
            <a:endParaRPr lang="fr-FR" sz="2200" dirty="0" smtClean="0">
              <a:solidFill>
                <a:prstClr val="white"/>
              </a:solidFill>
            </a:endParaRPr>
          </a:p>
          <a:p>
            <a:pPr marL="800100" lvl="1" indent="-342900" algn="just"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fr-FR" sz="2200" b="1" dirty="0" smtClean="0">
                <a:solidFill>
                  <a:prstClr val="white"/>
                </a:solidFill>
              </a:rPr>
              <a:t>Agilité et innovation : </a:t>
            </a:r>
            <a:r>
              <a:rPr lang="fr-FR" sz="2200" dirty="0" smtClean="0">
                <a:solidFill>
                  <a:prstClr val="white"/>
                </a:solidFill>
              </a:rPr>
              <a:t>développement d’outils pédagogiques adaptés aux nouveaux usages et pratiques de formation : e-learning, vidéos, jeux pédagogiques</a:t>
            </a:r>
            <a:endParaRPr lang="fr-FR" sz="2200" i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4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Affichage à l'écran 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NEGRE</dc:creator>
  <cp:lastModifiedBy>Pierre</cp:lastModifiedBy>
  <cp:revision>1</cp:revision>
  <dcterms:created xsi:type="dcterms:W3CDTF">2019-02-01T19:40:45Z</dcterms:created>
  <dcterms:modified xsi:type="dcterms:W3CDTF">2019-02-01T19:41:07Z</dcterms:modified>
</cp:coreProperties>
</file>