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91E04-6C6C-4225-A023-32C270E76BE6}" type="datetimeFigureOut">
              <a:rPr lang="fr-FR" smtClean="0"/>
              <a:t>01/02/2019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8163D-36EC-46F2-9242-1E2271DD1C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14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b="1" dirty="0" smtClean="0">
                <a:solidFill>
                  <a:srgbClr val="E3004A"/>
                </a:solidFill>
              </a:rPr>
              <a:t>Pratiques remarquable</a:t>
            </a:r>
          </a:p>
          <a:p>
            <a:pPr marL="0" indent="0">
              <a:buNone/>
            </a:pPr>
            <a:r>
              <a:rPr lang="fr-FR" dirty="0" smtClean="0"/>
              <a:t> La conception d’une application informatique déclinant </a:t>
            </a:r>
          </a:p>
          <a:p>
            <a:pPr lvl="2"/>
            <a:r>
              <a:rPr lang="fr-FR" dirty="0" smtClean="0"/>
              <a:t>les objectifs stratégiques</a:t>
            </a:r>
          </a:p>
          <a:p>
            <a:pPr lvl="2"/>
            <a:r>
              <a:rPr lang="fr-FR" dirty="0" smtClean="0"/>
              <a:t>les processus, </a:t>
            </a:r>
          </a:p>
          <a:p>
            <a:pPr lvl="2"/>
            <a:r>
              <a:rPr lang="fr-FR" dirty="0" smtClean="0"/>
              <a:t>les supports d’enregistrement </a:t>
            </a:r>
          </a:p>
          <a:p>
            <a:pPr lvl="2"/>
            <a:r>
              <a:rPr lang="fr-FR" dirty="0" smtClean="0"/>
              <a:t>le traitement statistique des données </a:t>
            </a:r>
          </a:p>
          <a:p>
            <a:pPr lvl="2"/>
            <a:r>
              <a:rPr lang="fr-FR" dirty="0" smtClean="0"/>
              <a:t>Auprès des 160 points d’information jeunesse de la nouvelle région Occitanie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D6A2E-2719-42EC-9FA4-8CD2B93CB9B7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752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d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d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E3004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</a:endParaRPr>
          </a:p>
        </p:txBody>
      </p:sp>
      <p:pic>
        <p:nvPicPr>
          <p:cNvPr id="18" name="Image 17" descr="Q-seul.ai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>
                <a:alphaModFix/>
              </a:blip>
              <a:stretch>
                <a:fillRect/>
              </a:stretch>
            </p:blipFill>
          </mc:Choice>
          <mc:Fallback>
            <p:blipFill>
              <a:blip r:embed="rId4">
                <a:alphaModFix/>
              </a:blip>
              <a:stretch>
                <a:fillRect/>
              </a:stretch>
            </p:blipFill>
          </mc:Fallback>
        </mc:AlternateContent>
        <p:spPr>
          <a:xfrm>
            <a:off x="-120089" y="-116904"/>
            <a:ext cx="6325933" cy="705898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E3004A">
              <a:alpha val="86667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itre 1"/>
          <p:cNvSpPr>
            <a:spLocks noGrp="1"/>
          </p:cNvSpPr>
          <p:nvPr>
            <p:ph type="ctrTitle" hasCustomPrompt="1"/>
          </p:nvPr>
        </p:nvSpPr>
        <p:spPr>
          <a:xfrm>
            <a:off x="576000" y="3645024"/>
            <a:ext cx="7992000" cy="1080120"/>
          </a:xfrm>
        </p:spPr>
        <p:txBody>
          <a:bodyPr anchor="b">
            <a:normAutofit/>
          </a:bodyPr>
          <a:lstStyle>
            <a:lvl1pPr algn="l">
              <a:defRPr sz="3600" cap="none" baseline="0"/>
            </a:lvl1pPr>
          </a:lstStyle>
          <a:p>
            <a:r>
              <a:rPr lang="fr-FR" dirty="0" smtClean="0"/>
              <a:t>Cliquez pour modifier le titre</a:t>
            </a:r>
            <a:endParaRPr lang="fr-FR" dirty="0"/>
          </a:p>
        </p:txBody>
      </p:sp>
      <p:sp>
        <p:nvSpPr>
          <p:cNvPr id="22" name="Espace réservé du texte 2"/>
          <p:cNvSpPr>
            <a:spLocks noGrp="1"/>
          </p:cNvSpPr>
          <p:nvPr>
            <p:ph type="body" idx="11" hasCustomPrompt="1"/>
          </p:nvPr>
        </p:nvSpPr>
        <p:spPr>
          <a:xfrm>
            <a:off x="576000" y="4773754"/>
            <a:ext cx="7992000" cy="420148"/>
          </a:xfrm>
        </p:spPr>
        <p:txBody>
          <a:bodyPr anchor="b">
            <a:noAutofit/>
          </a:bodyPr>
          <a:lstStyle>
            <a:lvl1pPr marL="0" indent="0">
              <a:buNone/>
              <a:defRPr sz="28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 sous-titre</a:t>
            </a:r>
          </a:p>
        </p:txBody>
      </p:sp>
      <p:sp>
        <p:nvSpPr>
          <p:cNvPr id="2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6876256" y="5714628"/>
            <a:ext cx="1691744" cy="396288"/>
          </a:xfrm>
        </p:spPr>
        <p:txBody>
          <a:bodyPr>
            <a:noAutofit/>
          </a:bodyPr>
          <a:lstStyle>
            <a:lvl1pPr marL="0" indent="0" algn="r">
              <a:buNone/>
              <a:defRPr lang="fr-FR" sz="2000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XX/XX/2015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626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E3004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</a:endParaRPr>
          </a:p>
        </p:txBody>
      </p:sp>
      <p:pic>
        <p:nvPicPr>
          <p:cNvPr id="18" name="Image 17" descr="Q-seul.ai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>
                <a:alphaModFix/>
              </a:blip>
              <a:stretch>
                <a:fillRect/>
              </a:stretch>
            </p:blipFill>
          </mc:Choice>
          <mc:Fallback>
            <p:blipFill>
              <a:blip r:embed="rId4">
                <a:alphaModFix/>
              </a:blip>
              <a:stretch>
                <a:fillRect/>
              </a:stretch>
            </p:blipFill>
          </mc:Fallback>
        </mc:AlternateContent>
        <p:spPr>
          <a:xfrm>
            <a:off x="-120089" y="-116904"/>
            <a:ext cx="6325933" cy="705898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E3004A">
              <a:alpha val="86667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itre 1"/>
          <p:cNvSpPr>
            <a:spLocks noGrp="1"/>
          </p:cNvSpPr>
          <p:nvPr>
            <p:ph type="ctrTitle" hasCustomPrompt="1"/>
          </p:nvPr>
        </p:nvSpPr>
        <p:spPr>
          <a:xfrm>
            <a:off x="576000" y="3645024"/>
            <a:ext cx="7992000" cy="1080120"/>
          </a:xfrm>
        </p:spPr>
        <p:txBody>
          <a:bodyPr anchor="b">
            <a:normAutofit/>
          </a:bodyPr>
          <a:lstStyle>
            <a:lvl1pPr algn="l">
              <a:defRPr sz="3600" cap="none" baseline="0"/>
            </a:lvl1pPr>
          </a:lstStyle>
          <a:p>
            <a:r>
              <a:rPr lang="fr-FR" dirty="0" smtClean="0"/>
              <a:t>Cliquez pour modifier le titre</a:t>
            </a:r>
            <a:endParaRPr lang="fr-FR" dirty="0"/>
          </a:p>
        </p:txBody>
      </p:sp>
      <p:sp>
        <p:nvSpPr>
          <p:cNvPr id="22" name="Espace réservé du texte 2"/>
          <p:cNvSpPr>
            <a:spLocks noGrp="1"/>
          </p:cNvSpPr>
          <p:nvPr>
            <p:ph type="body" idx="11" hasCustomPrompt="1"/>
          </p:nvPr>
        </p:nvSpPr>
        <p:spPr>
          <a:xfrm>
            <a:off x="576000" y="4773754"/>
            <a:ext cx="7992000" cy="420148"/>
          </a:xfrm>
        </p:spPr>
        <p:txBody>
          <a:bodyPr anchor="b">
            <a:noAutofit/>
          </a:bodyPr>
          <a:lstStyle>
            <a:lvl1pPr marL="0" indent="0">
              <a:buNone/>
              <a:defRPr sz="28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 sous-titre</a:t>
            </a:r>
          </a:p>
        </p:txBody>
      </p:sp>
      <p:sp>
        <p:nvSpPr>
          <p:cNvPr id="2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6876256" y="5714628"/>
            <a:ext cx="1691744" cy="396288"/>
          </a:xfrm>
        </p:spPr>
        <p:txBody>
          <a:bodyPr>
            <a:noAutofit/>
          </a:bodyPr>
          <a:lstStyle>
            <a:lvl1pPr marL="0" indent="0" algn="r">
              <a:buNone/>
              <a:defRPr lang="fr-FR" sz="2000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XX/XX/2015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6476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gner un rectangle à un seul coin 1"/>
          <p:cNvSpPr/>
          <p:nvPr/>
        </p:nvSpPr>
        <p:spPr>
          <a:xfrm>
            <a:off x="4716014" y="373713"/>
            <a:ext cx="4176464" cy="3829835"/>
          </a:xfrm>
          <a:prstGeom prst="snip1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5" name="Sous-titre 14"/>
          <p:cNvSpPr>
            <a:spLocks noGrp="1"/>
          </p:cNvSpPr>
          <p:nvPr>
            <p:ph type="subTitle" idx="1"/>
          </p:nvPr>
        </p:nvSpPr>
        <p:spPr>
          <a:xfrm>
            <a:off x="6588224" y="6309320"/>
            <a:ext cx="2076534" cy="396288"/>
          </a:xfrm>
        </p:spPr>
        <p:txBody>
          <a:bodyPr/>
          <a:lstStyle/>
          <a:p>
            <a:pPr algn="ctr"/>
            <a:r>
              <a:rPr lang="fr-FR" sz="1200" dirty="0" smtClean="0"/>
              <a:t>Mardi 18 décembre 2018</a:t>
            </a:r>
            <a:endParaRPr lang="fr-FR" sz="1200" b="0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90454" y="373713"/>
            <a:ext cx="1827588" cy="200739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716016" y="2338856"/>
            <a:ext cx="4680520" cy="1900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fontAlgn="base">
              <a:spcBef>
                <a:spcPts val="600"/>
              </a:spcBef>
              <a:spcAft>
                <a:spcPct val="0"/>
              </a:spcAft>
              <a:tabLst>
                <a:tab pos="1435100" algn="l"/>
              </a:tabLst>
            </a:pPr>
            <a:r>
              <a:rPr lang="fr-FR" sz="2000" b="1" dirty="0" smtClean="0">
                <a:solidFill>
                  <a:srgbClr val="E3004A"/>
                </a:solidFill>
                <a:latin typeface="Calibri" panose="020F0502020204030204" pitchFamily="34" charset="0"/>
                <a:cs typeface="Arial" charset="0"/>
              </a:rPr>
              <a:t>Localisation : 	</a:t>
            </a:r>
            <a:r>
              <a:rPr lang="fr-FR" sz="2000" b="1" dirty="0" smtClean="0">
                <a:solidFill>
                  <a:srgbClr val="63605F"/>
                </a:solidFill>
                <a:latin typeface="Calibri" panose="020F0502020204030204" pitchFamily="34" charset="0"/>
                <a:cs typeface="Arial" charset="0"/>
              </a:rPr>
              <a:t>Labège</a:t>
            </a:r>
          </a:p>
          <a:p>
            <a:pPr defTabSz="457200" fontAlgn="base">
              <a:spcBef>
                <a:spcPts val="600"/>
              </a:spcBef>
              <a:spcAft>
                <a:spcPct val="0"/>
              </a:spcAft>
              <a:tabLst>
                <a:tab pos="1974850" algn="r"/>
                <a:tab pos="2066925" algn="l"/>
              </a:tabLst>
            </a:pPr>
            <a:r>
              <a:rPr lang="fr-FR" sz="2000" b="1" dirty="0" smtClean="0">
                <a:solidFill>
                  <a:srgbClr val="E3004A"/>
                </a:solidFill>
                <a:latin typeface="Calibri" panose="020F0502020204030204" pitchFamily="34" charset="0"/>
                <a:cs typeface="Arial" charset="0"/>
              </a:rPr>
              <a:t>Effectif : 	</a:t>
            </a:r>
            <a:r>
              <a:rPr lang="fr-FR" sz="2000" b="1" dirty="0" smtClean="0">
                <a:solidFill>
                  <a:srgbClr val="63605F"/>
                </a:solidFill>
                <a:latin typeface="Calibri" pitchFamily="34" charset="0"/>
                <a:cs typeface="Arial" charset="0"/>
              </a:rPr>
              <a:t>1 350 	Consultants</a:t>
            </a:r>
            <a:endParaRPr lang="fr-FR" sz="2000" b="1" dirty="0">
              <a:solidFill>
                <a:srgbClr val="63605F"/>
              </a:solidFill>
              <a:latin typeface="Calibri" pitchFamily="34" charset="0"/>
              <a:cs typeface="Arial" charset="0"/>
            </a:endParaRPr>
          </a:p>
          <a:p>
            <a:pPr defTabSz="457200" fontAlgn="base">
              <a:lnSpc>
                <a:spcPts val="1900"/>
              </a:lnSpc>
              <a:spcAft>
                <a:spcPct val="0"/>
              </a:spcAft>
              <a:tabLst>
                <a:tab pos="1974850" algn="r"/>
                <a:tab pos="2066925" algn="l"/>
              </a:tabLst>
            </a:pPr>
            <a:r>
              <a:rPr lang="fr-FR" sz="2000" b="1" dirty="0" smtClean="0">
                <a:solidFill>
                  <a:srgbClr val="63605F"/>
                </a:solidFill>
                <a:latin typeface="Calibri" pitchFamily="34" charset="0"/>
                <a:cs typeface="Arial" charset="0"/>
              </a:rPr>
              <a:t>	</a:t>
            </a:r>
            <a:r>
              <a:rPr lang="fr-FR" dirty="0" smtClean="0">
                <a:solidFill>
                  <a:srgbClr val="63605F"/>
                </a:solidFill>
                <a:latin typeface="Calibri" pitchFamily="34" charset="0"/>
                <a:cs typeface="Arial" charset="0"/>
              </a:rPr>
              <a:t>1 130 	Europe</a:t>
            </a:r>
            <a:br>
              <a:rPr lang="fr-FR" dirty="0" smtClean="0">
                <a:solidFill>
                  <a:srgbClr val="63605F"/>
                </a:solidFill>
                <a:latin typeface="Calibri" pitchFamily="34" charset="0"/>
                <a:cs typeface="Arial" charset="0"/>
              </a:rPr>
            </a:br>
            <a:r>
              <a:rPr lang="fr-FR" dirty="0" smtClean="0">
                <a:solidFill>
                  <a:srgbClr val="63605F"/>
                </a:solidFill>
                <a:latin typeface="Calibri" pitchFamily="34" charset="0"/>
                <a:cs typeface="Arial" charset="0"/>
              </a:rPr>
              <a:t>	150 	Amérique-Nord</a:t>
            </a:r>
            <a:br>
              <a:rPr lang="fr-FR" dirty="0" smtClean="0">
                <a:solidFill>
                  <a:srgbClr val="63605F"/>
                </a:solidFill>
                <a:latin typeface="Calibri" pitchFamily="34" charset="0"/>
                <a:cs typeface="Arial" charset="0"/>
              </a:rPr>
            </a:br>
            <a:r>
              <a:rPr lang="fr-FR" dirty="0" smtClean="0">
                <a:solidFill>
                  <a:srgbClr val="63605F"/>
                </a:solidFill>
                <a:latin typeface="Calibri" pitchFamily="34" charset="0"/>
                <a:cs typeface="Arial" charset="0"/>
              </a:rPr>
              <a:t>	70 	Asie-Pacifique</a:t>
            </a:r>
            <a:endParaRPr lang="fr-FR" sz="1600" dirty="0" smtClean="0">
              <a:solidFill>
                <a:srgbClr val="63605F"/>
              </a:solidFill>
              <a:latin typeface="Calibri" pitchFamily="34" charset="0"/>
              <a:cs typeface="Arial" charset="0"/>
            </a:endParaRPr>
          </a:p>
          <a:p>
            <a:pPr defTabSz="457200" fontAlgn="base">
              <a:spcBef>
                <a:spcPts val="600"/>
              </a:spcBef>
              <a:spcAft>
                <a:spcPct val="0"/>
              </a:spcAft>
              <a:tabLst>
                <a:tab pos="1435100" algn="l"/>
              </a:tabLst>
            </a:pPr>
            <a:r>
              <a:rPr lang="fr-FR" sz="2000" b="1" dirty="0" smtClean="0">
                <a:solidFill>
                  <a:srgbClr val="E3004A"/>
                </a:solidFill>
                <a:latin typeface="Calibri" panose="020F0502020204030204" pitchFamily="34" charset="0"/>
                <a:cs typeface="Arial" charset="0"/>
              </a:rPr>
              <a:t>Dirigeant</a:t>
            </a:r>
            <a:r>
              <a:rPr lang="fr-FR" sz="2000" b="1" dirty="0">
                <a:solidFill>
                  <a:srgbClr val="E3004A"/>
                </a:solidFill>
                <a:latin typeface="Calibri" panose="020F0502020204030204" pitchFamily="34" charset="0"/>
                <a:cs typeface="Arial" charset="0"/>
              </a:rPr>
              <a:t> :</a:t>
            </a:r>
            <a:r>
              <a:rPr lang="fr-FR" sz="2000" b="1" dirty="0">
                <a:solidFill>
                  <a:srgbClr val="406570"/>
                </a:solidFill>
                <a:latin typeface="Calibri" panose="020F0502020204030204" pitchFamily="34" charset="0"/>
                <a:cs typeface="Arial" charset="0"/>
              </a:rPr>
              <a:t>  </a:t>
            </a:r>
            <a:r>
              <a:rPr lang="fr-FR" sz="2000" b="1" dirty="0" smtClean="0">
                <a:solidFill>
                  <a:srgbClr val="406570"/>
                </a:solidFill>
                <a:latin typeface="Calibri" panose="020F0502020204030204" pitchFamily="34" charset="0"/>
                <a:cs typeface="Arial" charset="0"/>
              </a:rPr>
              <a:t>	</a:t>
            </a:r>
            <a:r>
              <a:rPr lang="fr-FR" sz="2000" b="1" dirty="0" smtClean="0">
                <a:solidFill>
                  <a:srgbClr val="63605F"/>
                </a:solidFill>
                <a:latin typeface="Calibri" pitchFamily="34" charset="0"/>
                <a:cs typeface="Arial" charset="0"/>
              </a:rPr>
              <a:t>Jean-Luc SOULA </a:t>
            </a:r>
            <a:endParaRPr lang="fr-FR" sz="2000" b="1" dirty="0">
              <a:solidFill>
                <a:srgbClr val="63605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8622" y="4203548"/>
            <a:ext cx="819613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22525" indent="-2422525" defTabSz="457200" fontAlgn="base">
              <a:spcBef>
                <a:spcPts val="1200"/>
              </a:spcBef>
            </a:pPr>
            <a:r>
              <a:rPr lang="fr-FR" sz="2400" b="1" dirty="0" smtClean="0">
                <a:solidFill>
                  <a:prstClr val="white"/>
                </a:solidFill>
                <a:latin typeface="Calibri" panose="020F0502020204030204" pitchFamily="34" charset="0"/>
                <a:cs typeface="Arial" charset="0"/>
              </a:rPr>
              <a:t>Secteur </a:t>
            </a:r>
            <a:r>
              <a:rPr lang="fr-FR" sz="2400" b="1" dirty="0">
                <a:solidFill>
                  <a:prstClr val="white"/>
                </a:solidFill>
                <a:latin typeface="Calibri" panose="020F0502020204030204" pitchFamily="34" charset="0"/>
                <a:cs typeface="Arial" charset="0"/>
              </a:rPr>
              <a:t>d’activité </a:t>
            </a:r>
            <a:r>
              <a:rPr lang="fr-FR" sz="2400" b="1" dirty="0" smtClean="0">
                <a:solidFill>
                  <a:prstClr val="white"/>
                </a:solidFill>
                <a:latin typeface="Calibri" panose="020F0502020204030204" pitchFamily="34" charset="0"/>
                <a:cs typeface="Arial" charset="0"/>
              </a:rPr>
              <a:t>:	Conseil</a:t>
            </a:r>
            <a:r>
              <a:rPr lang="fr-FR" sz="2400" b="1" dirty="0">
                <a:solidFill>
                  <a:prstClr val="white"/>
                </a:solidFill>
                <a:latin typeface="Calibri" panose="020F0502020204030204" pitchFamily="34" charset="0"/>
                <a:cs typeface="Arial" charset="0"/>
              </a:rPr>
              <a:t>, Formations et Opérations </a:t>
            </a:r>
            <a:r>
              <a:rPr lang="fr-FR" sz="2400" b="1" dirty="0" smtClean="0">
                <a:solidFill>
                  <a:prstClr val="white"/>
                </a:solidFill>
                <a:latin typeface="Calibri" panose="020F0502020204030204" pitchFamily="34" charset="0"/>
                <a:cs typeface="Arial" charset="0"/>
              </a:rPr>
              <a:t/>
            </a:r>
            <a:br>
              <a:rPr lang="fr-FR" sz="2400" b="1" dirty="0" smtClean="0">
                <a:solidFill>
                  <a:prstClr val="white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fr-FR" sz="2400" b="1" dirty="0" smtClean="0">
                <a:solidFill>
                  <a:prstClr val="white"/>
                </a:solidFill>
                <a:latin typeface="Calibri" panose="020F0502020204030204" pitchFamily="34" charset="0"/>
                <a:cs typeface="Arial" charset="0"/>
              </a:rPr>
              <a:t>en Management </a:t>
            </a:r>
            <a:r>
              <a:rPr lang="fr-FR" sz="2400" b="1" dirty="0">
                <a:solidFill>
                  <a:prstClr val="white"/>
                </a:solidFill>
                <a:latin typeface="Calibri" panose="020F0502020204030204" pitchFamily="34" charset="0"/>
                <a:cs typeface="Arial" charset="0"/>
              </a:rPr>
              <a:t>d</a:t>
            </a:r>
            <a:r>
              <a:rPr lang="fr-FR" sz="2400" b="1" dirty="0" smtClean="0">
                <a:solidFill>
                  <a:prstClr val="white"/>
                </a:solidFill>
                <a:latin typeface="Calibri" panose="020F0502020204030204" pitchFamily="34" charset="0"/>
                <a:cs typeface="Arial" charset="0"/>
              </a:rPr>
              <a:t>e </a:t>
            </a:r>
            <a:r>
              <a:rPr lang="fr-FR" sz="2400" b="1" dirty="0">
                <a:solidFill>
                  <a:prstClr val="white"/>
                </a:solidFill>
                <a:latin typeface="Calibri" panose="020F0502020204030204" pitchFamily="34" charset="0"/>
                <a:cs typeface="Arial" charset="0"/>
              </a:rPr>
              <a:t>P</a:t>
            </a:r>
            <a:r>
              <a:rPr lang="fr-FR" sz="2400" b="1" dirty="0" smtClean="0">
                <a:solidFill>
                  <a:prstClr val="white"/>
                </a:solidFill>
                <a:latin typeface="Calibri" panose="020F0502020204030204" pitchFamily="34" charset="0"/>
                <a:cs typeface="Arial" charset="0"/>
              </a:rPr>
              <a:t>rojet</a:t>
            </a:r>
            <a:endParaRPr lang="fr-FR" sz="2400" dirty="0" smtClean="0">
              <a:solidFill>
                <a:prstClr val="white"/>
              </a:solidFill>
              <a:latin typeface="Calibri" pitchFamily="34" charset="0"/>
              <a:cs typeface="Arial" charset="0"/>
            </a:endParaRPr>
          </a:p>
          <a:p>
            <a:pPr marL="2422525" indent="-2422525" algn="just" defTabSz="457200" fontAlgn="base">
              <a:spcBef>
                <a:spcPts val="1200"/>
              </a:spcBef>
              <a:buClr>
                <a:srgbClr val="F79646"/>
              </a:buClr>
            </a:pPr>
            <a:r>
              <a:rPr lang="fr-FR" sz="2400" b="1" dirty="0" smtClean="0">
                <a:solidFill>
                  <a:prstClr val="white"/>
                </a:solidFill>
                <a:latin typeface="Calibri" panose="020F0502020204030204" pitchFamily="34" charset="0"/>
                <a:cs typeface="Arial" charset="0"/>
              </a:rPr>
              <a:t>Reconnaissances : </a:t>
            </a:r>
            <a:r>
              <a:rPr lang="fr-FR" sz="2400" dirty="0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ISO </a:t>
            </a:r>
            <a:r>
              <a:rPr lang="fr-FR" sz="2400" dirty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9001 </a:t>
            </a:r>
            <a:r>
              <a:rPr lang="fr-FR" sz="2400" dirty="0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2015, </a:t>
            </a:r>
            <a:r>
              <a:rPr lang="fr-FR" sz="2400" dirty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Top </a:t>
            </a:r>
            <a:r>
              <a:rPr lang="fr-FR" sz="2400" dirty="0" err="1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Employers</a:t>
            </a:r>
            <a:r>
              <a:rPr lang="fr-FR" sz="2400" dirty="0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 France 2018, Happy </a:t>
            </a:r>
            <a:r>
              <a:rPr lang="fr-FR" sz="2400" dirty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Candidates &amp; </a:t>
            </a:r>
            <a:r>
              <a:rPr lang="fr-FR" sz="2400" dirty="0" err="1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Trainees</a:t>
            </a:r>
            <a:r>
              <a:rPr lang="fr-FR" sz="2400" dirty="0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 France 2018, Project Management Institute, RSE: ACESIA, Bilan GES</a:t>
            </a:r>
            <a:r>
              <a:rPr lang="fr-FR" sz="2400" dirty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.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53" y="1196752"/>
            <a:ext cx="4140000" cy="636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23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5"/>
          <p:cNvSpPr txBox="1">
            <a:spLocks/>
          </p:cNvSpPr>
          <p:nvPr/>
        </p:nvSpPr>
        <p:spPr>
          <a:xfrm>
            <a:off x="19541" y="3720862"/>
            <a:ext cx="8819584" cy="29889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600"/>
              </a:spcBef>
              <a:buClr>
                <a:srgbClr val="E3004A"/>
              </a:buClr>
              <a:buFont typeface="Wingdings" charset="2"/>
              <a:buNone/>
              <a:defRPr lang="fr-FR" sz="2000" b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600"/>
              </a:spcBef>
              <a:buClr>
                <a:srgbClr val="63605F"/>
              </a:buClr>
              <a:buFont typeface="Wingdings" panose="05000000000000000000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600"/>
              </a:spcBef>
              <a:buClr>
                <a:srgbClr val="E3004A"/>
              </a:buClr>
              <a:buSzPct val="70000"/>
              <a:buFont typeface="Courier New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6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6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just">
              <a:lnSpc>
                <a:spcPct val="120000"/>
              </a:lnSpc>
              <a:spcBef>
                <a:spcPts val="1200"/>
              </a:spcBef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prstClr val="white"/>
                </a:solidFill>
              </a:rPr>
              <a:t>Pertinence de la méthode d’échantillonnage des missions à auditer </a:t>
            </a:r>
            <a:r>
              <a:rPr lang="fr-FR" sz="2200" i="1" dirty="0" smtClean="0">
                <a:solidFill>
                  <a:prstClr val="white"/>
                </a:solidFill>
              </a:rPr>
              <a:t>(500 missions réalisées par an dont 5% auditées</a:t>
            </a:r>
            <a:r>
              <a:rPr lang="fr-FR" dirty="0" smtClean="0">
                <a:solidFill>
                  <a:prstClr val="white"/>
                </a:solidFill>
              </a:rPr>
              <a:t>) basée sur une </a:t>
            </a:r>
            <a:r>
              <a:rPr lang="fr-FR" b="1" dirty="0">
                <a:solidFill>
                  <a:prstClr val="white"/>
                </a:solidFill>
              </a:rPr>
              <a:t>approche </a:t>
            </a:r>
            <a:r>
              <a:rPr lang="fr-FR" b="1" dirty="0" smtClean="0">
                <a:solidFill>
                  <a:prstClr val="white"/>
                </a:solidFill>
              </a:rPr>
              <a:t>« risque client »</a:t>
            </a:r>
            <a:endParaRPr lang="fr-FR" b="1" dirty="0">
              <a:solidFill>
                <a:prstClr val="white"/>
              </a:solidFill>
            </a:endParaRPr>
          </a:p>
          <a:p>
            <a:pPr marL="800100" lvl="1" indent="-342900" algn="just">
              <a:lnSpc>
                <a:spcPct val="120000"/>
              </a:lnSpc>
              <a:spcBef>
                <a:spcPts val="1200"/>
              </a:spcBef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prstClr val="white"/>
                </a:solidFill>
              </a:rPr>
              <a:t>Développement et mise en œuvre d’</a:t>
            </a:r>
            <a:r>
              <a:rPr lang="fr-FR" b="1" dirty="0" smtClean="0">
                <a:solidFill>
                  <a:prstClr val="white"/>
                </a:solidFill>
              </a:rPr>
              <a:t>un outil </a:t>
            </a:r>
            <a:r>
              <a:rPr lang="fr-FR" b="1" dirty="0">
                <a:solidFill>
                  <a:prstClr val="white"/>
                </a:solidFill>
              </a:rPr>
              <a:t>d’aide à la décision </a:t>
            </a:r>
            <a:r>
              <a:rPr lang="fr-FR" b="1" dirty="0" smtClean="0">
                <a:solidFill>
                  <a:prstClr val="white"/>
                </a:solidFill>
              </a:rPr>
              <a:t>paramétrable</a:t>
            </a:r>
            <a:r>
              <a:rPr lang="fr-FR" dirty="0" smtClean="0">
                <a:solidFill>
                  <a:prstClr val="white"/>
                </a:solidFill>
              </a:rPr>
              <a:t> (</a:t>
            </a:r>
            <a:r>
              <a:rPr lang="fr-FR" dirty="0" err="1" smtClean="0">
                <a:solidFill>
                  <a:prstClr val="white"/>
                </a:solidFill>
              </a:rPr>
              <a:t>balanced</a:t>
            </a:r>
            <a:r>
              <a:rPr lang="fr-FR" dirty="0" smtClean="0">
                <a:solidFill>
                  <a:prstClr val="white"/>
                </a:solidFill>
              </a:rPr>
              <a:t> </a:t>
            </a:r>
            <a:r>
              <a:rPr lang="fr-FR" dirty="0" err="1" smtClean="0">
                <a:solidFill>
                  <a:prstClr val="white"/>
                </a:solidFill>
              </a:rPr>
              <a:t>scorecard</a:t>
            </a:r>
            <a:r>
              <a:rPr lang="fr-FR" dirty="0" smtClean="0">
                <a:solidFill>
                  <a:prstClr val="white"/>
                </a:solidFill>
              </a:rPr>
              <a:t>)</a:t>
            </a:r>
            <a:endParaRPr lang="fr-FR" dirty="0">
              <a:solidFill>
                <a:prstClr val="white"/>
              </a:solidFill>
            </a:endParaRPr>
          </a:p>
          <a:p>
            <a:pPr marL="800100" lvl="1" indent="-342900" algn="just">
              <a:lnSpc>
                <a:spcPct val="120000"/>
              </a:lnSpc>
              <a:spcBef>
                <a:spcPts val="1200"/>
              </a:spcBef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prstClr val="white"/>
                </a:solidFill>
              </a:rPr>
              <a:t>Déploiement </a:t>
            </a:r>
            <a:r>
              <a:rPr lang="fr-FR" sz="2400" dirty="0">
                <a:solidFill>
                  <a:prstClr val="white"/>
                </a:solidFill>
              </a:rPr>
              <a:t>de l’outil auprès des managers et des équipes pour </a:t>
            </a:r>
            <a:r>
              <a:rPr lang="fr-FR" sz="2400" b="1" dirty="0">
                <a:solidFill>
                  <a:prstClr val="white"/>
                </a:solidFill>
              </a:rPr>
              <a:t>améliorer l’évaluation et le pilotage des risques </a:t>
            </a:r>
            <a:r>
              <a:rPr lang="fr-FR" sz="2400" dirty="0" smtClean="0">
                <a:solidFill>
                  <a:prstClr val="white"/>
                </a:solidFill>
              </a:rPr>
              <a:t>liés aux </a:t>
            </a:r>
            <a:r>
              <a:rPr lang="fr-FR" sz="2400" dirty="0">
                <a:solidFill>
                  <a:prstClr val="white"/>
                </a:solidFill>
              </a:rPr>
              <a:t>missions 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58448" y="135059"/>
            <a:ext cx="2841943" cy="3121547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4644008" y="3005874"/>
            <a:ext cx="4175576" cy="80575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823806" y="3188021"/>
            <a:ext cx="3815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solidFill>
                  <a:srgbClr val="FF0000"/>
                </a:solidFill>
                <a:cs typeface="Arial" charset="0"/>
              </a:rPr>
              <a:t>Critère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charset="0"/>
              </a:rPr>
              <a:t>PROCESSUS, </a:t>
            </a:r>
            <a:r>
              <a:rPr lang="fr-FR" sz="1600" b="1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+mj-lt"/>
                <a:cs typeface="Arial" charset="0"/>
              </a:rPr>
              <a:t>PRODUITS</a:t>
            </a:r>
            <a:r>
              <a:rPr lang="fr-FR" sz="16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charset="0"/>
              </a:rPr>
              <a:t>, SERVICES</a:t>
            </a:r>
            <a:endParaRPr lang="fr-FR" sz="1600" b="1" dirty="0">
              <a:solidFill>
                <a:prstClr val="black">
                  <a:lumMod val="50000"/>
                  <a:lumOff val="50000"/>
                </a:prstClr>
              </a:solidFill>
              <a:cs typeface="Arial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53" y="1196752"/>
            <a:ext cx="4140000" cy="636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70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Affichage à l'écran (4:3)</PresentationFormat>
  <Paragraphs>20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NEGRE</dc:creator>
  <cp:lastModifiedBy>Pierre</cp:lastModifiedBy>
  <cp:revision>1</cp:revision>
  <dcterms:created xsi:type="dcterms:W3CDTF">2019-02-01T19:39:58Z</dcterms:created>
  <dcterms:modified xsi:type="dcterms:W3CDTF">2019-02-01T19:40:22Z</dcterms:modified>
</cp:coreProperties>
</file>